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70_8E9BB7A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4" r:id="rId3"/>
    <p:sldId id="338" r:id="rId4"/>
    <p:sldId id="339" r:id="rId5"/>
    <p:sldId id="382" r:id="rId6"/>
    <p:sldId id="383" r:id="rId7"/>
    <p:sldId id="384" r:id="rId8"/>
    <p:sldId id="385" r:id="rId9"/>
    <p:sldId id="347" r:id="rId10"/>
    <p:sldId id="366" r:id="rId11"/>
    <p:sldId id="369" r:id="rId12"/>
    <p:sldId id="368" r:id="rId13"/>
    <p:sldId id="344" r:id="rId14"/>
    <p:sldId id="365" r:id="rId15"/>
    <p:sldId id="345" r:id="rId16"/>
    <p:sldId id="346" r:id="rId17"/>
    <p:sldId id="386" r:id="rId18"/>
    <p:sldId id="387" r:id="rId19"/>
    <p:sldId id="388" r:id="rId20"/>
    <p:sldId id="394" r:id="rId21"/>
    <p:sldId id="390" r:id="rId22"/>
    <p:sldId id="391" r:id="rId23"/>
    <p:sldId id="392" r:id="rId24"/>
    <p:sldId id="3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88A165-716E-8964-D277-09018D59C7F0}" name="Wijethunga" initials="W" userId="S::tharinduw@cbsl.lk::16650685-75b5-40dd-8c06-08be5c022a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70_8E9BB7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62FF5D-C677-4F87-BBBE-DA9E36729DCA}" authorId="{6C88A165-716E-8964-D277-09018D59C7F0}" created="2023-08-22T10:42:48.959">
    <pc:sldMkLst xmlns:pc="http://schemas.microsoft.com/office/powerpoint/2013/main/command">
      <pc:docMk/>
      <pc:sldMk cId="2392569773" sldId="368"/>
    </pc:sldMkLst>
    <p188:txBody>
      <a:bodyPr/>
      <a:lstStyle/>
      <a:p>
        <a:r>
          <a:rPr lang="en-US"/>
          <a:t>Done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E441-E613-FC80-C3A4-642506BA8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08A0D-F136-2BF6-BA00-DF28D34B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C00B-1BA6-B7E5-C8F7-BDB71A91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3FBF8-0AAF-CB8E-8DAF-F0FDAE66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B363F-6B90-A710-1DF6-DA877297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71DC-AF94-EC58-8B6C-E35F084E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34A7A-C450-14E0-BE5B-C23BBFCD7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088A1-6F48-D6FF-1BBF-FB07002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77696-D30B-9A17-4831-C8265439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28475-0DB8-E74F-99CD-2BDA8A4F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2D8C8-DC3F-E7BC-A844-CF2F77959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236D-F07C-B770-C3D7-F0281B014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54EE0-657F-F462-D171-138B3193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E82B0-17E8-E7D4-E5CF-720BB2B1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133D-366A-3984-C324-A40A5339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8740-320E-78EE-CE91-9AB93668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5677-E0D0-3C7C-ADFA-92217A96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9166-8170-5019-5843-292E3238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41E55-21DC-23AE-C5DC-1947E4A0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77557-B843-43C2-2C9F-D70CB1A4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706E-8B9E-BFE6-EFC9-D2074019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ED95F-732B-E15C-4F23-9B6FDC66B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FFF1-A4C2-A5FA-107E-5F1DF90C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77E25-30C9-F87E-AB21-44930F8E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7F6C-5933-58ED-AEE1-4EC4ED10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97DB-C939-23FF-8ACD-61C8FF8E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9B50-1203-40EE-2BCC-6890EB224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8274A-E0CD-EBE9-3066-0F8EB3A79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45960-CD7C-883F-6516-3E973E1B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02578-AC45-D775-69E8-6C317A6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0BD08-359A-4917-560D-EC554B19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D73E-36CF-23F3-E25A-E58DABB0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A5E6A-689E-ED42-A56C-18448D09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65297-0DE4-22EC-B55A-F7BD9B03C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127D0-AEB5-4F54-8E56-311B08E1C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02B09-B53B-9BA9-A8BA-F30B79E2E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E66B2-D962-2A6C-4CF6-3C5E949C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268D2-C51E-5BF3-FFA2-595972ED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751CE-7653-EC19-9B01-CC668679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33B6-A36E-5B38-444E-4EA5E9AE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CCEE2-AFE4-E19C-51E3-3E0DE3C1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208A9-AF9E-37D4-7362-3B2BD2CC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7C021-6855-1611-CF7F-864CDCC0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9DC25-1DA0-908D-538D-0974B3A7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0A6F4-D303-1B34-1647-ED837152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4768F-7E9A-768E-FEC5-1564F8E4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9362-F8BB-723A-5149-F15ABBC0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F968-D41E-0BFF-773F-E84875AE6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DD9B9-1B8B-0F70-CB73-122811622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AEBBB-952C-81DC-F91F-2C70342F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E64D-8ECE-0C1C-16EF-7B2FE933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02130-AF28-9BD8-06FE-2CD1B457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CA0D-6BFA-7E72-9805-DEF8D844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74DF3-8C9B-51DB-DA6F-98486B45D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41DD8-D4DF-58DD-D0BC-BF9E82CE0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A8AFC-A50D-BE20-4610-EBADFF18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58532-1031-07A0-6E1A-4783B889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925B1-A936-D515-8964-A18441EE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D617F-5C42-9127-6C0E-63F12998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7F391-3920-7C19-8D48-FC54B3EE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1D0F-B627-67C7-CDEF-E2FFD63DE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6E66-0441-49DA-AED3-FD7855EFF1F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5D46-EFE3-240F-005C-62C9723BF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B7AA8-9F19-C759-54D3-29102191D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7B0-CD93-4626-BEC4-2CD744F4F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7D2BC-FBA6-09EF-D565-3882CAD85B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908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[Limited Sharing]</a:t>
            </a:r>
          </a:p>
        </p:txBody>
      </p:sp>
    </p:spTree>
    <p:extLst>
      <p:ext uri="{BB962C8B-B14F-4D97-AF65-F5344CB8AC3E}">
        <p14:creationId xmlns:p14="http://schemas.microsoft.com/office/powerpoint/2010/main" val="39119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70_8E9BB7AD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6267CB0B-A1D7-4BA8-9F4C-62641860F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9247648" y="3187518"/>
            <a:ext cx="2609211" cy="33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77E7F-7493-4EC7-8FC2-295E84E28FBB}"/>
              </a:ext>
            </a:extLst>
          </p:cNvPr>
          <p:cNvSpPr txBox="1"/>
          <p:nvPr/>
        </p:nvSpPr>
        <p:spPr>
          <a:xfrm>
            <a:off x="9448288" y="2543113"/>
            <a:ext cx="220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in LFC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LFC_ACC111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F059A-E018-4946-AE63-E5A34943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736405"/>
            <a:ext cx="3719779" cy="44912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0B6DDF6-3433-4E88-80BA-B303FDC41BF1}"/>
              </a:ext>
            </a:extLst>
          </p:cNvPr>
          <p:cNvSpPr/>
          <p:nvPr/>
        </p:nvSpPr>
        <p:spPr>
          <a:xfrm>
            <a:off x="3577157" y="4857624"/>
            <a:ext cx="5037685" cy="1876336"/>
          </a:xfrm>
          <a:prstGeom prst="rightArrow">
            <a:avLst>
              <a:gd name="adj1" fmla="val 46387"/>
              <a:gd name="adj2" fmla="val 913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C2FD0-04F1-4629-B652-E22E7C8FBCD3}"/>
              </a:ext>
            </a:extLst>
          </p:cNvPr>
          <p:cNvSpPr txBox="1"/>
          <p:nvPr/>
        </p:nvSpPr>
        <p:spPr>
          <a:xfrm>
            <a:off x="370741" y="2444017"/>
            <a:ext cx="297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DB550-049D-4D4E-8BF2-5BB31FA32130}"/>
              </a:ext>
            </a:extLst>
          </p:cNvPr>
          <p:cNvSpPr txBox="1"/>
          <p:nvPr/>
        </p:nvSpPr>
        <p:spPr>
          <a:xfrm>
            <a:off x="175459" y="203058"/>
            <a:ext cx="799653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Submitting CTR Report – Scenario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AE99E-7D76-487F-BC9A-1C22A7195DB1}"/>
              </a:ext>
            </a:extLst>
          </p:cNvPr>
          <p:cNvSpPr txBox="1"/>
          <p:nvPr/>
        </p:nvSpPr>
        <p:spPr>
          <a:xfrm>
            <a:off x="175459" y="1397100"/>
            <a:ext cx="12016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Gampaha branch of Test Finance Company and deposit 5Mn to his own account (Acc. Num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LFC_ACC111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on 10/08/2023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22072-74A7-410E-978C-B29B810D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570" y="4135967"/>
            <a:ext cx="1290309" cy="12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296-CAFC-5E35-A806-0CD5172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check in reporting model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EF60F8E-50A6-5BE3-4F0D-E1F0179C2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r="52493"/>
          <a:stretch/>
        </p:blipFill>
        <p:spPr>
          <a:xfrm>
            <a:off x="163080" y="2093764"/>
            <a:ext cx="6575338" cy="13338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F82F2-6E6D-E021-C8EE-29772243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80" y="3845931"/>
            <a:ext cx="11726458" cy="101525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AB1FCDA-8AFE-2DF7-5CD3-C99001D12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l="62806" r="-23"/>
          <a:stretch/>
        </p:blipFill>
        <p:spPr>
          <a:xfrm>
            <a:off x="6738418" y="2109005"/>
            <a:ext cx="5151120" cy="1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9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39C2-20CA-4840-A1EF-739EB2A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Transaction Details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869E5-ECAF-49DC-84F4-488B26E5A6FF}"/>
              </a:ext>
            </a:extLst>
          </p:cNvPr>
          <p:cNvGraphicFramePr>
            <a:graphicFrameLocks noGrp="1"/>
          </p:cNvGraphicFramePr>
          <p:nvPr/>
        </p:nvGraphicFramePr>
        <p:xfrm>
          <a:off x="5977417" y="578738"/>
          <a:ext cx="5545317" cy="593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080">
                  <a:extLst>
                    <a:ext uri="{9D8B030D-6E8A-4147-A177-3AD203B41FA5}">
                      <a16:colId xmlns:a16="http://schemas.microsoft.com/office/drawing/2014/main" val="2734109174"/>
                    </a:ext>
                  </a:extLst>
                </a:gridCol>
                <a:gridCol w="3450237">
                  <a:extLst>
                    <a:ext uri="{9D8B030D-6E8A-4147-A177-3AD203B41FA5}">
                      <a16:colId xmlns:a16="http://schemas.microsoft.com/office/drawing/2014/main" val="2354291476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Transaction Details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Transaction 1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1085829519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Transaction Number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TX003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078813284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Transaction Mode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Branch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3853525056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Local Amount (LKR)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2,000,000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5203123"/>
                  </a:ext>
                </a:extLst>
              </a:tr>
              <a:tr h="485744">
                <a:tc>
                  <a:txBody>
                    <a:bodyPr/>
                    <a:lstStyle/>
                    <a:p>
                      <a:r>
                        <a:rPr lang="en-US" sz="2100"/>
                        <a:t>Date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08/10/2022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1260432315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Transaction Location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Gampaha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467078333"/>
                  </a:ext>
                </a:extLst>
              </a:tr>
              <a:tr h="1134414">
                <a:tc>
                  <a:txBody>
                    <a:bodyPr/>
                    <a:lstStyle/>
                    <a:p>
                      <a:r>
                        <a:rPr lang="en-US" sz="2100"/>
                        <a:t>Nature of Transaction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Cash deposit LKR 500,000 and Electronic Fund Transfer LKR 500,000 to open a account – CA1,CA4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95210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9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2B1E0B-C79C-E5BC-BF38-2CDC5518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01687" y="0"/>
            <a:ext cx="761425" cy="9193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850AF0-EF2B-E9F5-5D67-D0BE94D7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01" y="569929"/>
            <a:ext cx="4793740" cy="784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Party 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***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828D2D-1774-C173-8359-AD7A58B13CEE}"/>
              </a:ext>
            </a:extLst>
          </p:cNvPr>
          <p:cNvSpPr/>
          <p:nvPr/>
        </p:nvSpPr>
        <p:spPr>
          <a:xfrm>
            <a:off x="5886344" y="821181"/>
            <a:ext cx="95794" cy="56866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763B4-A8EA-4AB2-653C-FF0A5772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2216" y="367241"/>
            <a:ext cx="1008539" cy="121771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CD09A8-8676-7CF6-E73B-7D1DA68627E7}"/>
              </a:ext>
            </a:extLst>
          </p:cNvPr>
          <p:cNvGraphicFramePr>
            <a:graphicFrameLocks noGrp="1"/>
          </p:cNvGraphicFramePr>
          <p:nvPr/>
        </p:nvGraphicFramePr>
        <p:xfrm>
          <a:off x="689066" y="1925037"/>
          <a:ext cx="4752703" cy="471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518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2926185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</a:tblGrid>
              <a:tr h="3702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Kamal </a:t>
                      </a:r>
                      <a:r>
                        <a:rPr lang="en-US" dirty="0" err="1"/>
                        <a:t>Sahan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01/05/1980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800123456V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 </a:t>
                      </a:r>
                      <a:r>
                        <a:rPr lang="en-US" dirty="0" err="1"/>
                        <a:t>Samagi</a:t>
                      </a:r>
                      <a:r>
                        <a:rPr lang="en-US" dirty="0"/>
                        <a:t> Mawatha, </a:t>
                      </a:r>
                      <a:r>
                        <a:rPr lang="en-US" dirty="0" err="1"/>
                        <a:t>Rajagiriya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D2865C-28E0-51E7-B470-72C88460F3D0}"/>
              </a:ext>
            </a:extLst>
          </p:cNvPr>
          <p:cNvGraphicFramePr>
            <a:graphicFrameLocks noGrp="1"/>
          </p:cNvGraphicFramePr>
          <p:nvPr/>
        </p:nvGraphicFramePr>
        <p:xfrm>
          <a:off x="6394047" y="1925036"/>
          <a:ext cx="5294176" cy="47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095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2926081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513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LFC_ACC111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600" dirty="0"/>
                        <a:t>SWIFT/</a:t>
                      </a:r>
                      <a:r>
                        <a:rPr lang="en-US" sz="1600" dirty="0" err="1"/>
                        <a:t>LankaCLear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LankaFIN</a:t>
                      </a:r>
                      <a:r>
                        <a:rPr lang="en-US" sz="16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Gampaha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600" dirty="0"/>
                        <a:t>[Account Own] Signatory(</a:t>
                      </a:r>
                      <a:r>
                        <a:rPr lang="en-US" sz="1600" dirty="0" err="1"/>
                        <a:t>ies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Person - 800123456V (</a:t>
                      </a:r>
                      <a:r>
                        <a:rPr lang="en-US" sz="1600" i="1" dirty="0"/>
                        <a:t>reuse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Role: Account 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4862"/>
                  </a:ext>
                </a:extLst>
              </a:tr>
            </a:tbl>
          </a:graphicData>
        </a:graphic>
      </p:graphicFrame>
      <p:pic>
        <p:nvPicPr>
          <p:cNvPr id="12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57438483-A8A6-1186-C90C-3163D4834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0549308" y="347358"/>
            <a:ext cx="1059708" cy="13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758DBC2-C656-1B69-60A8-957397742E7C}"/>
              </a:ext>
            </a:extLst>
          </p:cNvPr>
          <p:cNvSpPr txBox="1">
            <a:spLocks/>
          </p:cNvSpPr>
          <p:nvPr/>
        </p:nvSpPr>
        <p:spPr>
          <a:xfrm>
            <a:off x="3161212" y="153728"/>
            <a:ext cx="5677988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is a Bi Party Transaction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92DD1E-3BD2-62B4-72C4-55260EF896C4}"/>
              </a:ext>
            </a:extLst>
          </p:cNvPr>
          <p:cNvSpPr txBox="1">
            <a:spLocks/>
          </p:cNvSpPr>
          <p:nvPr/>
        </p:nvSpPr>
        <p:spPr>
          <a:xfrm>
            <a:off x="1323023" y="1205782"/>
            <a:ext cx="2254394" cy="443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7955B3-5404-C496-A87C-6A32BAC97563}"/>
              </a:ext>
            </a:extLst>
          </p:cNvPr>
          <p:cNvSpPr txBox="1">
            <a:spLocks/>
          </p:cNvSpPr>
          <p:nvPr/>
        </p:nvSpPr>
        <p:spPr>
          <a:xfrm>
            <a:off x="6437960" y="1135116"/>
            <a:ext cx="2170863" cy="438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E46DB5C-0443-CEAD-6FD3-A1B5232D19EA}"/>
              </a:ext>
            </a:extLst>
          </p:cNvPr>
          <p:cNvSpPr txBox="1">
            <a:spLocks/>
          </p:cNvSpPr>
          <p:nvPr/>
        </p:nvSpPr>
        <p:spPr>
          <a:xfrm>
            <a:off x="6394047" y="800506"/>
            <a:ext cx="4693619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Party – ***</a:t>
            </a:r>
          </a:p>
        </p:txBody>
      </p:sp>
    </p:spTree>
    <p:extLst>
      <p:ext uri="{BB962C8B-B14F-4D97-AF65-F5344CB8AC3E}">
        <p14:creationId xmlns:p14="http://schemas.microsoft.com/office/powerpoint/2010/main" val="23925697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Man In Suit Silhouette Transparent, HD Png Download , Transparent Png Image  - PNGitem">
            <a:extLst>
              <a:ext uri="{FF2B5EF4-FFF2-40B4-BE49-F238E27FC236}">
                <a16:creationId xmlns:a16="http://schemas.microsoft.com/office/drawing/2014/main" id="{795198B6-29E1-C7D1-360B-011BC3E68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-148" r="874" b="66370"/>
          <a:stretch/>
        </p:blipFill>
        <p:spPr bwMode="auto">
          <a:xfrm>
            <a:off x="115333" y="2886111"/>
            <a:ext cx="585699" cy="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FF066A-BFE3-8A84-80EB-322455BC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86" y="3038084"/>
            <a:ext cx="1290309" cy="1290309"/>
          </a:xfrm>
          <a:prstGeom prst="rect">
            <a:avLst/>
          </a:prstGeom>
        </p:spPr>
      </p:pic>
      <p:pic>
        <p:nvPicPr>
          <p:cNvPr id="1032" name="Picture 8" descr="Man In Suit Silhouette Transparent, HD Png Download , Transparent Png Image  - PNGitem">
            <a:extLst>
              <a:ext uri="{FF2B5EF4-FFF2-40B4-BE49-F238E27FC236}">
                <a16:creationId xmlns:a16="http://schemas.microsoft.com/office/drawing/2014/main" id="{CF065817-9966-AC4C-3636-D7413797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-148" r="874" b="66370"/>
          <a:stretch/>
        </p:blipFill>
        <p:spPr bwMode="auto">
          <a:xfrm>
            <a:off x="435623" y="3086742"/>
            <a:ext cx="585699" cy="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Building PNG Clipart | PNG Mart">
            <a:extLst>
              <a:ext uri="{FF2B5EF4-FFF2-40B4-BE49-F238E27FC236}">
                <a16:creationId xmlns:a16="http://schemas.microsoft.com/office/drawing/2014/main" id="{46B9F34F-E057-A251-D154-B9FCB03F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" y="3246677"/>
            <a:ext cx="1025323" cy="10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nk Vector Art, Icons, and Graphics for Free Download">
            <a:extLst>
              <a:ext uri="{FF2B5EF4-FFF2-40B4-BE49-F238E27FC236}">
                <a16:creationId xmlns:a16="http://schemas.microsoft.com/office/drawing/2014/main" id="{A693A717-F4BF-61C9-2D61-989D7503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77" y="2600885"/>
            <a:ext cx="1291584" cy="1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C527DC-56C1-E1AD-9A5A-971618816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000">
                        <a14:foregroundMark x1="85900" y1="57593" x2="98000" y2="7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5052" y="2945204"/>
            <a:ext cx="575754" cy="947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7C858D-6E92-4079-948E-486FA1D9A0CA}"/>
              </a:ext>
            </a:extLst>
          </p:cNvPr>
          <p:cNvSpPr txBox="1"/>
          <p:nvPr/>
        </p:nvSpPr>
        <p:spPr>
          <a:xfrm>
            <a:off x="-29259" y="292328"/>
            <a:ext cx="10880285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Submitting EFT Report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Scenario 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BA5EA-27A2-1F26-5FA9-1BAF5513EA5A}"/>
              </a:ext>
            </a:extLst>
          </p:cNvPr>
          <p:cNvSpPr txBox="1"/>
          <p:nvPr/>
        </p:nvSpPr>
        <p:spPr>
          <a:xfrm>
            <a:off x="1" y="96535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ltd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holds an account in Test Finance Company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Acc. No: LFC_ACC222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The director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ltd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provided an account payee withdrawal cheque that was issued by Test Finance Company &amp; by presenting the cheque, the director has withdrawn funds from the collection account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Acc. No: COL_ACC100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of the LFC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ltd’s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current account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No: ENT_ACC200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ltd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only two directors named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Nimal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Jagath Perera. Cheque amount is 1,200,000 LKR</a:t>
            </a:r>
          </a:p>
        </p:txBody>
      </p:sp>
      <p:pic>
        <p:nvPicPr>
          <p:cNvPr id="3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0A5D407C-03B9-103D-A74D-DD91D533F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429817" y="3611323"/>
            <a:ext cx="1632663" cy="20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0E8BF91D-62EC-0CDE-CC89-1A400CA43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4934357" y="3611323"/>
            <a:ext cx="1632663" cy="20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F4FA50E1-F448-0270-25BD-F2E091225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9807497" y="3611323"/>
            <a:ext cx="1632663" cy="20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AB2824-FD81-5335-6234-0684C33EE326}"/>
              </a:ext>
            </a:extLst>
          </p:cNvPr>
          <p:cNvSpPr txBox="1">
            <a:spLocks/>
          </p:cNvSpPr>
          <p:nvPr/>
        </p:nvSpPr>
        <p:spPr>
          <a:xfrm>
            <a:off x="642786" y="2575464"/>
            <a:ext cx="2162883" cy="767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Account operated in LFC : LFC_ACC222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5F2E31-F0E5-0ABE-B265-B63E037ACC69}"/>
              </a:ext>
            </a:extLst>
          </p:cNvPr>
          <p:cNvSpPr txBox="1">
            <a:spLocks/>
          </p:cNvSpPr>
          <p:nvPr/>
        </p:nvSpPr>
        <p:spPr>
          <a:xfrm>
            <a:off x="4669246" y="2661961"/>
            <a:ext cx="2162883" cy="767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Collection account at Test Bank Limited COL_ACC100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C9F8EF-658E-8B02-9A36-D026EBE4D71A}"/>
              </a:ext>
            </a:extLst>
          </p:cNvPr>
          <p:cNvSpPr txBox="1">
            <a:spLocks/>
          </p:cNvSpPr>
          <p:nvPr/>
        </p:nvSpPr>
        <p:spPr>
          <a:xfrm>
            <a:off x="9454606" y="2306321"/>
            <a:ext cx="2162883" cy="1122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Entity’s current account in Test Bank Limited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ENT_ACC200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6FFDCD0-72A3-0D6A-5C35-CC73E9D698D7}"/>
              </a:ext>
            </a:extLst>
          </p:cNvPr>
          <p:cNvSpPr/>
          <p:nvPr/>
        </p:nvSpPr>
        <p:spPr>
          <a:xfrm>
            <a:off x="2733877" y="3611323"/>
            <a:ext cx="1726363" cy="1876336"/>
          </a:xfrm>
          <a:prstGeom prst="rightArrow">
            <a:avLst>
              <a:gd name="adj1" fmla="val 38806"/>
              <a:gd name="adj2" fmla="val 913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154827-022B-0C74-26E0-3B06D03055E5}"/>
              </a:ext>
            </a:extLst>
          </p:cNvPr>
          <p:cNvSpPr/>
          <p:nvPr/>
        </p:nvSpPr>
        <p:spPr>
          <a:xfrm>
            <a:off x="7509077" y="3611323"/>
            <a:ext cx="1726363" cy="1876336"/>
          </a:xfrm>
          <a:prstGeom prst="rightArrow">
            <a:avLst>
              <a:gd name="adj1" fmla="val 38806"/>
              <a:gd name="adj2" fmla="val 913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6858FB-D29A-4FFD-2E17-8BCF93A986B7}"/>
              </a:ext>
            </a:extLst>
          </p:cNvPr>
          <p:cNvSpPr/>
          <p:nvPr/>
        </p:nvSpPr>
        <p:spPr>
          <a:xfrm>
            <a:off x="92153" y="2600885"/>
            <a:ext cx="7233207" cy="3291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5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296-CAFC-5E35-A806-0CD5172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check in reporting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8E5C5-3F93-B383-F851-BF69C4B9E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23862"/>
            <a:ext cx="12192000" cy="8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39C2-20CA-4840-A1EF-739EB2A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Transaction Details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869E5-ECAF-49DC-84F4-488B26E5A6FF}"/>
              </a:ext>
            </a:extLst>
          </p:cNvPr>
          <p:cNvGraphicFramePr>
            <a:graphicFrameLocks noGrp="1"/>
          </p:cNvGraphicFramePr>
          <p:nvPr/>
        </p:nvGraphicFramePr>
        <p:xfrm>
          <a:off x="6309199" y="1211902"/>
          <a:ext cx="5238534" cy="364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25">
                  <a:extLst>
                    <a:ext uri="{9D8B030D-6E8A-4147-A177-3AD203B41FA5}">
                      <a16:colId xmlns:a16="http://schemas.microsoft.com/office/drawing/2014/main" val="2734109174"/>
                    </a:ext>
                  </a:extLst>
                </a:gridCol>
                <a:gridCol w="2751909">
                  <a:extLst>
                    <a:ext uri="{9D8B030D-6E8A-4147-A177-3AD203B41FA5}">
                      <a16:colId xmlns:a16="http://schemas.microsoft.com/office/drawing/2014/main" val="2354291476"/>
                    </a:ext>
                  </a:extLst>
                </a:gridCol>
              </a:tblGrid>
              <a:tr h="637230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Transaction Details</a:t>
                      </a:r>
                    </a:p>
                  </a:txBody>
                  <a:tcPr marL="107528" marR="107528" marT="53763" marB="53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Transaction 1</a:t>
                      </a:r>
                    </a:p>
                  </a:txBody>
                  <a:tcPr marL="107528" marR="107528" marT="53763" marB="53763"/>
                </a:tc>
                <a:extLst>
                  <a:ext uri="{0D108BD9-81ED-4DB2-BD59-A6C34878D82A}">
                    <a16:rowId xmlns:a16="http://schemas.microsoft.com/office/drawing/2014/main" val="1085829519"/>
                  </a:ext>
                </a:extLst>
              </a:tr>
              <a:tr h="637230">
                <a:tc>
                  <a:txBody>
                    <a:bodyPr/>
                    <a:lstStyle/>
                    <a:p>
                      <a:r>
                        <a:rPr lang="en-US" sz="1900"/>
                        <a:t>Transaction Number</a:t>
                      </a:r>
                    </a:p>
                  </a:txBody>
                  <a:tcPr marL="107528" marR="107528" marT="53763" marB="5376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TX004</a:t>
                      </a:r>
                    </a:p>
                  </a:txBody>
                  <a:tcPr marL="107528" marR="107528" marT="53763" marB="53763"/>
                </a:tc>
                <a:extLst>
                  <a:ext uri="{0D108BD9-81ED-4DB2-BD59-A6C34878D82A}">
                    <a16:rowId xmlns:a16="http://schemas.microsoft.com/office/drawing/2014/main" val="2078813284"/>
                  </a:ext>
                </a:extLst>
              </a:tr>
              <a:tr h="637230">
                <a:tc>
                  <a:txBody>
                    <a:bodyPr/>
                    <a:lstStyle/>
                    <a:p>
                      <a:r>
                        <a:rPr lang="en-US" sz="1900"/>
                        <a:t>Transaction Mode</a:t>
                      </a:r>
                    </a:p>
                  </a:txBody>
                  <a:tcPr marL="107528" marR="107528" marT="53763" marB="5376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Back Office</a:t>
                      </a:r>
                    </a:p>
                  </a:txBody>
                  <a:tcPr marL="107528" marR="107528" marT="53763" marB="53763"/>
                </a:tc>
                <a:extLst>
                  <a:ext uri="{0D108BD9-81ED-4DB2-BD59-A6C34878D82A}">
                    <a16:rowId xmlns:a16="http://schemas.microsoft.com/office/drawing/2014/main" val="3853525056"/>
                  </a:ext>
                </a:extLst>
              </a:tr>
              <a:tr h="637230">
                <a:tc>
                  <a:txBody>
                    <a:bodyPr/>
                    <a:lstStyle/>
                    <a:p>
                      <a:r>
                        <a:rPr lang="en-US" sz="1900" dirty="0"/>
                        <a:t>Local Amount (LKR)</a:t>
                      </a:r>
                    </a:p>
                  </a:txBody>
                  <a:tcPr marL="107528" marR="107528" marT="53763" marB="5376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1,200,000</a:t>
                      </a:r>
                    </a:p>
                  </a:txBody>
                  <a:tcPr marL="107528" marR="107528" marT="53763" marB="53763"/>
                </a:tc>
                <a:extLst>
                  <a:ext uri="{0D108BD9-81ED-4DB2-BD59-A6C34878D82A}">
                    <a16:rowId xmlns:a16="http://schemas.microsoft.com/office/drawing/2014/main" val="25203123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r>
                        <a:rPr lang="en-US" sz="1900"/>
                        <a:t>Date</a:t>
                      </a:r>
                    </a:p>
                  </a:txBody>
                  <a:tcPr marL="107528" marR="107528" marT="53763" marB="5376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02/04/2023</a:t>
                      </a:r>
                      <a:endParaRPr lang="en-US" sz="1900" dirty="0"/>
                    </a:p>
                  </a:txBody>
                  <a:tcPr marL="107528" marR="107528" marT="53763" marB="53763"/>
                </a:tc>
                <a:extLst>
                  <a:ext uri="{0D108BD9-81ED-4DB2-BD59-A6C34878D82A}">
                    <a16:rowId xmlns:a16="http://schemas.microsoft.com/office/drawing/2014/main" val="1260432315"/>
                  </a:ext>
                </a:extLst>
              </a:tr>
              <a:tr h="637230">
                <a:tc>
                  <a:txBody>
                    <a:bodyPr/>
                    <a:lstStyle/>
                    <a:p>
                      <a:r>
                        <a:rPr lang="en-US" sz="1900" dirty="0"/>
                        <a:t>Nature of Transaction</a:t>
                      </a:r>
                    </a:p>
                  </a:txBody>
                  <a:tcPr marL="107528" marR="107528" marT="53763" marB="5376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Cash withdrawn via a cheque – CA3</a:t>
                      </a:r>
                    </a:p>
                  </a:txBody>
                  <a:tcPr marL="107528" marR="107528" marT="53763" marB="53763"/>
                </a:tc>
                <a:extLst>
                  <a:ext uri="{0D108BD9-81ED-4DB2-BD59-A6C34878D82A}">
                    <a16:rowId xmlns:a16="http://schemas.microsoft.com/office/drawing/2014/main" val="95210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8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Two Person Images - Free Download on Freepik">
            <a:extLst>
              <a:ext uri="{FF2B5EF4-FFF2-40B4-BE49-F238E27FC236}">
                <a16:creationId xmlns:a16="http://schemas.microsoft.com/office/drawing/2014/main" id="{583B9E09-DFAA-E219-2774-39544C98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0" y="145187"/>
            <a:ext cx="314488" cy="3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ffice of Admissions | University of Minnesota Twin Cities">
            <a:extLst>
              <a:ext uri="{FF2B5EF4-FFF2-40B4-BE49-F238E27FC236}">
                <a16:creationId xmlns:a16="http://schemas.microsoft.com/office/drawing/2014/main" id="{D1B254E7-5535-2E9B-C11E-CA42AE21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47" y="4259"/>
            <a:ext cx="1205058" cy="9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167083-39C1-4D28-B89D-92D8859C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80" y="626529"/>
            <a:ext cx="5850381" cy="784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Party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***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733720-BC80-4B38-BF83-6802073C997E}"/>
              </a:ext>
            </a:extLst>
          </p:cNvPr>
          <p:cNvSpPr/>
          <p:nvPr/>
        </p:nvSpPr>
        <p:spPr>
          <a:xfrm>
            <a:off x="7060055" y="797106"/>
            <a:ext cx="95794" cy="56866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9BA3C22B-E39D-4DDC-B938-92F5D10DC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278419" y="459675"/>
            <a:ext cx="1059708" cy="13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7D0326-B42F-4C6C-B79A-B9975E88559C}"/>
              </a:ext>
            </a:extLst>
          </p:cNvPr>
          <p:cNvSpPr txBox="1">
            <a:spLocks/>
          </p:cNvSpPr>
          <p:nvPr/>
        </p:nvSpPr>
        <p:spPr>
          <a:xfrm>
            <a:off x="3161212" y="153728"/>
            <a:ext cx="5677988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is a Bi Party Transaction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05093D-30AE-4991-BFD9-7EF94076BC33}"/>
              </a:ext>
            </a:extLst>
          </p:cNvPr>
          <p:cNvSpPr txBox="1">
            <a:spLocks/>
          </p:cNvSpPr>
          <p:nvPr/>
        </p:nvSpPr>
        <p:spPr>
          <a:xfrm>
            <a:off x="1595438" y="1353457"/>
            <a:ext cx="2162883" cy="363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E57D97-B4AA-42A1-87C5-B162A7FF8777}"/>
              </a:ext>
            </a:extLst>
          </p:cNvPr>
          <p:cNvSpPr txBox="1">
            <a:spLocks/>
          </p:cNvSpPr>
          <p:nvPr/>
        </p:nvSpPr>
        <p:spPr>
          <a:xfrm>
            <a:off x="7394010" y="1213338"/>
            <a:ext cx="2346711" cy="503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23DF6E-FA24-7944-D5DA-316B7901143B}"/>
              </a:ext>
            </a:extLst>
          </p:cNvPr>
          <p:cNvGraphicFramePr>
            <a:graphicFrameLocks noGrp="1"/>
          </p:cNvGraphicFramePr>
          <p:nvPr/>
        </p:nvGraphicFramePr>
        <p:xfrm>
          <a:off x="87726" y="2153299"/>
          <a:ext cx="2836970" cy="455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82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1567988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036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567451">
                <a:tc>
                  <a:txBody>
                    <a:bodyPr/>
                    <a:lstStyle/>
                    <a:p>
                      <a:r>
                        <a:rPr lang="en-US" sz="12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LFC_ACC222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585982">
                <a:tc>
                  <a:txBody>
                    <a:bodyPr/>
                    <a:lstStyle/>
                    <a:p>
                      <a:r>
                        <a:rPr lang="en-US" sz="12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820375">
                <a:tc>
                  <a:txBody>
                    <a:bodyPr/>
                    <a:lstStyle/>
                    <a:p>
                      <a:r>
                        <a:rPr lang="en-US" sz="1200" dirty="0"/>
                        <a:t>SWIFT/</a:t>
                      </a:r>
                      <a:r>
                        <a:rPr lang="en-US" sz="1200" dirty="0" err="1"/>
                        <a:t>LankaCLear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LankaFIN</a:t>
                      </a:r>
                      <a:r>
                        <a:rPr lang="en-US" sz="12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403651">
                <a:tc>
                  <a:txBody>
                    <a:bodyPr/>
                    <a:lstStyle/>
                    <a:p>
                      <a:r>
                        <a:rPr lang="en-US" sz="12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403651"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403651"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403651">
                <a:tc>
                  <a:txBody>
                    <a:bodyPr/>
                    <a:lstStyle/>
                    <a:p>
                      <a:r>
                        <a:rPr lang="en-US" sz="12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567451">
                <a:tc>
                  <a:txBody>
                    <a:bodyPr/>
                    <a:lstStyle/>
                    <a:p>
                      <a:r>
                        <a:rPr lang="en-US" sz="1200" b="1" dirty="0"/>
                        <a:t>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556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95A07EC-5637-47D0-99E3-A482BABEEED1}"/>
              </a:ext>
            </a:extLst>
          </p:cNvPr>
          <p:cNvGraphicFramePr>
            <a:graphicFrameLocks noGrp="1"/>
          </p:cNvGraphicFramePr>
          <p:nvPr/>
        </p:nvGraphicFramePr>
        <p:xfrm>
          <a:off x="2980250" y="1707319"/>
          <a:ext cx="385342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858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1927571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</a:tblGrid>
              <a:tr h="134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Entity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Entity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134604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Silver (</a:t>
                      </a:r>
                      <a:r>
                        <a:rPr lang="en-US" sz="1400" dirty="0" err="1"/>
                        <a:t>pvt</a:t>
                      </a:r>
                      <a:r>
                        <a:rPr lang="en-US" sz="1400" dirty="0"/>
                        <a:t>) 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228828">
                <a:tc>
                  <a:txBody>
                    <a:bodyPr/>
                    <a:lstStyle/>
                    <a:p>
                      <a:r>
                        <a:rPr lang="en-US" sz="1400" dirty="0"/>
                        <a:t>Incorporation Legal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Private Limited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134604">
                <a:tc>
                  <a:txBody>
                    <a:bodyPr/>
                    <a:lstStyle/>
                    <a:p>
                      <a:r>
                        <a:rPr lang="en-US" sz="1400" dirty="0"/>
                        <a:t>Incorporation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PV002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64067"/>
                  </a:ext>
                </a:extLst>
              </a:tr>
              <a:tr h="183773">
                <a:tc>
                  <a:txBody>
                    <a:bodyPr/>
                    <a:lstStyle/>
                    <a:p>
                      <a:r>
                        <a:rPr lang="en-US" sz="1400" dirty="0"/>
                        <a:t>Business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Vehicle Buy and Sell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134604">
                <a:tc>
                  <a:txBody>
                    <a:bodyPr/>
                    <a:lstStyle/>
                    <a:p>
                      <a:r>
                        <a:rPr lang="en-US" sz="1400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134604">
                <a:tc>
                  <a:txBody>
                    <a:bodyPr/>
                    <a:lstStyle/>
                    <a:p>
                      <a:r>
                        <a:rPr lang="en-US" sz="14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12, Sea Street, Galle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134604">
                <a:tc>
                  <a:txBody>
                    <a:bodyPr/>
                    <a:lstStyle/>
                    <a:p>
                      <a:r>
                        <a:rPr lang="en-US" sz="1400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134604">
                <a:tc>
                  <a:txBody>
                    <a:bodyPr/>
                    <a:lstStyle/>
                    <a:p>
                      <a:r>
                        <a:rPr lang="en-US" sz="1400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E0D9F82-E9A7-525C-C7BF-B9F6ECCD6849}"/>
              </a:ext>
            </a:extLst>
          </p:cNvPr>
          <p:cNvGraphicFramePr>
            <a:graphicFrameLocks noGrp="1"/>
          </p:cNvGraphicFramePr>
          <p:nvPr/>
        </p:nvGraphicFramePr>
        <p:xfrm>
          <a:off x="2980250" y="4724400"/>
          <a:ext cx="385342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563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1181476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  <a:gridCol w="1665390">
                  <a:extLst>
                    <a:ext uri="{9D8B030D-6E8A-4147-A177-3AD203B41FA5}">
                      <a16:colId xmlns:a16="http://schemas.microsoft.com/office/drawing/2014/main" val="134555996"/>
                    </a:ext>
                  </a:extLst>
                </a:gridCol>
              </a:tblGrid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Director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r>
                        <a:rPr lang="en-US" sz="14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r>
                        <a:rPr lang="en-US" sz="1400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Jagath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r>
                        <a:rPr lang="en-US" sz="1400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r>
                        <a:rPr lang="en-US" sz="1400" dirty="0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675466546V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r>
                        <a:rPr lang="en-US" sz="1400" dirty="0"/>
                        <a:t>Passport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N123456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3627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r>
                        <a:rPr lang="en-US" sz="1400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Sri 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414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ECA4AE6-5530-4772-A3FD-204F01B8F0E3}"/>
              </a:ext>
            </a:extLst>
          </p:cNvPr>
          <p:cNvSpPr txBox="1">
            <a:spLocks/>
          </p:cNvSpPr>
          <p:nvPr/>
        </p:nvSpPr>
        <p:spPr>
          <a:xfrm>
            <a:off x="7382225" y="721301"/>
            <a:ext cx="4773952" cy="689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Party - ***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824C91-2549-2360-84A0-2959C2766326}"/>
              </a:ext>
            </a:extLst>
          </p:cNvPr>
          <p:cNvGraphicFramePr>
            <a:graphicFrameLocks noGrp="1"/>
          </p:cNvGraphicFramePr>
          <p:nvPr/>
        </p:nvGraphicFramePr>
        <p:xfrm>
          <a:off x="7976583" y="2582756"/>
          <a:ext cx="2836970" cy="237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82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1567988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036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567451">
                <a:tc>
                  <a:txBody>
                    <a:bodyPr/>
                    <a:lstStyle/>
                    <a:p>
                      <a:r>
                        <a:rPr lang="en-US" sz="12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COL_ACC100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585982">
                <a:tc>
                  <a:txBody>
                    <a:bodyPr/>
                    <a:lstStyle/>
                    <a:p>
                      <a:r>
                        <a:rPr lang="en-US" sz="12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 Bank 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820375">
                <a:tc>
                  <a:txBody>
                    <a:bodyPr/>
                    <a:lstStyle/>
                    <a:p>
                      <a:r>
                        <a:rPr lang="en-US" sz="1200" dirty="0"/>
                        <a:t>SWIFT/</a:t>
                      </a:r>
                      <a:r>
                        <a:rPr lang="en-US" sz="1200" dirty="0" err="1"/>
                        <a:t>LankaCLear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LankaFIN</a:t>
                      </a:r>
                      <a:r>
                        <a:rPr lang="en-US" sz="12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</a:tbl>
          </a:graphicData>
        </a:graphic>
      </p:graphicFrame>
      <p:pic>
        <p:nvPicPr>
          <p:cNvPr id="7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0B4B40FA-B77A-D892-238E-8FBF01DB0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0812441" y="360198"/>
            <a:ext cx="1059708" cy="13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7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17C858D-6E92-4079-948E-486FA1D9A0CA}"/>
              </a:ext>
            </a:extLst>
          </p:cNvPr>
          <p:cNvSpPr txBox="1"/>
          <p:nvPr/>
        </p:nvSpPr>
        <p:spPr>
          <a:xfrm>
            <a:off x="-29259" y="292328"/>
            <a:ext cx="10880285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Submitting EFT Report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Scenario 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90DD5-EED4-7507-430C-7C6AF7204F14}"/>
              </a:ext>
            </a:extLst>
          </p:cNvPr>
          <p:cNvSpPr txBox="1"/>
          <p:nvPr/>
        </p:nvSpPr>
        <p:spPr>
          <a:xfrm>
            <a:off x="70338" y="116377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a savings account (Acc. Num LFC_ACC111) in Test Finance Company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Borella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Branch) using mobile app he transfer LKR 1,000,000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Silva’s (Amal Silva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Silva) account (Acc. Num LFC_ACC222) which is also an account of Test Finance Company (Matara Branch). Transaction date is 10/08/2023.</a:t>
            </a:r>
          </a:p>
        </p:txBody>
      </p:sp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07937CA0-10B8-4C39-A0C1-D1C8B2460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463417" y="4124571"/>
            <a:ext cx="1564826" cy="20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4B0A72-9D12-4D30-97AE-5C367DCB7621}"/>
              </a:ext>
            </a:extLst>
          </p:cNvPr>
          <p:cNvSpPr/>
          <p:nvPr/>
        </p:nvSpPr>
        <p:spPr>
          <a:xfrm>
            <a:off x="3253155" y="4200314"/>
            <a:ext cx="5368814" cy="200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14D09A72-25A9-43EC-BA62-2EA6F2652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8825030" y="4200314"/>
            <a:ext cx="1564826" cy="20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52BA4-609F-5A62-130D-076B0432E7FB}"/>
              </a:ext>
            </a:extLst>
          </p:cNvPr>
          <p:cNvSpPr txBox="1"/>
          <p:nvPr/>
        </p:nvSpPr>
        <p:spPr>
          <a:xfrm>
            <a:off x="772664" y="3511201"/>
            <a:ext cx="2946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(Acc. Num LFC_ACC111)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1169F-8E68-6495-C946-A2F9521C235E}"/>
              </a:ext>
            </a:extLst>
          </p:cNvPr>
          <p:cNvSpPr txBox="1"/>
          <p:nvPr/>
        </p:nvSpPr>
        <p:spPr>
          <a:xfrm>
            <a:off x="8019749" y="3511201"/>
            <a:ext cx="2946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(Acc. Num LFC_ACC222)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F40D4-06B0-0285-5FA7-76DFC7AEB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40" y="3479416"/>
            <a:ext cx="1290309" cy="12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296-CAFC-5E35-A806-0CD5172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check in reporting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7A2F0-284A-C00B-A6EA-2C8BC564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4" y="2990117"/>
            <a:ext cx="12052931" cy="10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39C2-20CA-4840-A1EF-739EB2A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Transaction Details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869E5-ECAF-49DC-84F4-488B26E5A6FF}"/>
              </a:ext>
            </a:extLst>
          </p:cNvPr>
          <p:cNvGraphicFramePr>
            <a:graphicFrameLocks noGrp="1"/>
          </p:cNvGraphicFramePr>
          <p:nvPr/>
        </p:nvGraphicFramePr>
        <p:xfrm>
          <a:off x="5977417" y="578738"/>
          <a:ext cx="5545317" cy="486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080">
                  <a:extLst>
                    <a:ext uri="{9D8B030D-6E8A-4147-A177-3AD203B41FA5}">
                      <a16:colId xmlns:a16="http://schemas.microsoft.com/office/drawing/2014/main" val="2734109174"/>
                    </a:ext>
                  </a:extLst>
                </a:gridCol>
                <a:gridCol w="3450237">
                  <a:extLst>
                    <a:ext uri="{9D8B030D-6E8A-4147-A177-3AD203B41FA5}">
                      <a16:colId xmlns:a16="http://schemas.microsoft.com/office/drawing/2014/main" val="2354291476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Transaction Details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Transaction 1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1085829519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Transaction Number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TX005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078813284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Transaction Mode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Back Office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3853525056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sz="2100"/>
                        <a:t>Local Amount (LKR)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1,000,000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5203123"/>
                  </a:ext>
                </a:extLst>
              </a:tr>
              <a:tr h="485744">
                <a:tc>
                  <a:txBody>
                    <a:bodyPr/>
                    <a:lstStyle/>
                    <a:p>
                      <a:r>
                        <a:rPr lang="en-US" sz="2100"/>
                        <a:t>Date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kumimoji="0" lang="en-US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10/08/2023</a:t>
                      </a:r>
                      <a:endParaRPr lang="en-US" sz="2100" dirty="0"/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1260432315"/>
                  </a:ext>
                </a:extLst>
              </a:tr>
              <a:tr h="1134414">
                <a:tc>
                  <a:txBody>
                    <a:bodyPr/>
                    <a:lstStyle/>
                    <a:p>
                      <a:r>
                        <a:rPr lang="en-US" sz="2100" dirty="0"/>
                        <a:t>Nature of Transaction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Account to account transfer inside LFC – FTD1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95210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09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296-CAFC-5E35-A806-0CD5172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check in reporting model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8C97DFE-9491-4976-B202-3C6975D33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37" y="2859417"/>
            <a:ext cx="11820525" cy="1139166"/>
          </a:xfrm>
        </p:spPr>
      </p:pic>
    </p:spTree>
    <p:extLst>
      <p:ext uri="{BB962C8B-B14F-4D97-AF65-F5344CB8AC3E}">
        <p14:creationId xmlns:p14="http://schemas.microsoft.com/office/powerpoint/2010/main" val="50476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C6F022-9790-477B-BA1F-93A8C8B6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657" y="2165"/>
            <a:ext cx="761425" cy="9193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167083-39C1-4D28-B89D-92D8859C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944" y="552694"/>
            <a:ext cx="4793740" cy="7844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Party 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***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733720-BC80-4B38-BF83-6802073C997E}"/>
              </a:ext>
            </a:extLst>
          </p:cNvPr>
          <p:cNvSpPr/>
          <p:nvPr/>
        </p:nvSpPr>
        <p:spPr>
          <a:xfrm>
            <a:off x="5179233" y="921516"/>
            <a:ext cx="95794" cy="56866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03CA2-4808-454C-A86B-19C8C936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02730" y="56963"/>
            <a:ext cx="855321" cy="103272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1A9847-C130-498F-A468-625D541C99F2}"/>
              </a:ext>
            </a:extLst>
          </p:cNvPr>
          <p:cNvGraphicFramePr>
            <a:graphicFrameLocks noGrp="1"/>
          </p:cNvGraphicFramePr>
          <p:nvPr/>
        </p:nvGraphicFramePr>
        <p:xfrm>
          <a:off x="7847709" y="1561950"/>
          <a:ext cx="4241513" cy="52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97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1616308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  <a:gridCol w="1616308">
                  <a:extLst>
                    <a:ext uri="{9D8B030D-6E8A-4147-A177-3AD203B41FA5}">
                      <a16:colId xmlns:a16="http://schemas.microsoft.com/office/drawing/2014/main" val="4165161926"/>
                    </a:ext>
                  </a:extLst>
                </a:gridCol>
              </a:tblGrid>
              <a:tr h="3926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Owner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Person 1 (My Client)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Person 2 (My Client)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Amali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SILVA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01/01/1990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02/02/1992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903546634V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923457764V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335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7216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947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Businessman – Import &amp; sell Vehicle spare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Teacher-ABC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3585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80, Main Road, </a:t>
                      </a:r>
                      <a:r>
                        <a:rPr lang="en-US" sz="1200" dirty="0" err="1"/>
                        <a:t>Gampola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80, Main Road, </a:t>
                      </a:r>
                      <a:r>
                        <a:rPr lang="en-US" sz="1200" dirty="0" err="1"/>
                        <a:t>Gampola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C1FB24-B57C-4DAA-8BEE-F9ADD7F844F3}"/>
              </a:ext>
            </a:extLst>
          </p:cNvPr>
          <p:cNvGraphicFramePr>
            <a:graphicFrameLocks noGrp="1"/>
          </p:cNvGraphicFramePr>
          <p:nvPr/>
        </p:nvGraphicFramePr>
        <p:xfrm>
          <a:off x="143418" y="1573652"/>
          <a:ext cx="2444341" cy="508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359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1350982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51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LFC_ACC111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400" dirty="0"/>
                        <a:t>SWIFT/</a:t>
                      </a:r>
                      <a:r>
                        <a:rPr lang="en-US" sz="1400" dirty="0" err="1"/>
                        <a:t>LankaCLear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LankaFIN</a:t>
                      </a:r>
                      <a:r>
                        <a:rPr lang="en-US" sz="14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Borella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400" dirty="0"/>
                        <a:t>[Account Own] Signatory(</a:t>
                      </a:r>
                      <a:r>
                        <a:rPr lang="en-US" sz="1400" dirty="0" err="1"/>
                        <a:t>ies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Person - 800123456V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Role: Account 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4862"/>
                  </a:ext>
                </a:extLst>
              </a:tr>
            </a:tbl>
          </a:graphicData>
        </a:graphic>
      </p:graphicFrame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9BA3C22B-E39D-4DDC-B938-92F5D10DC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97976" y="316419"/>
            <a:ext cx="950344" cy="12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7D0326-B42F-4C6C-B79A-B9975E88559C}"/>
              </a:ext>
            </a:extLst>
          </p:cNvPr>
          <p:cNvSpPr txBox="1">
            <a:spLocks/>
          </p:cNvSpPr>
          <p:nvPr/>
        </p:nvSpPr>
        <p:spPr>
          <a:xfrm>
            <a:off x="3161212" y="153728"/>
            <a:ext cx="5677988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is a Bi Party Transaction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05093D-30AE-4991-BFD9-7EF94076BC33}"/>
              </a:ext>
            </a:extLst>
          </p:cNvPr>
          <p:cNvSpPr txBox="1">
            <a:spLocks/>
          </p:cNvSpPr>
          <p:nvPr/>
        </p:nvSpPr>
        <p:spPr>
          <a:xfrm>
            <a:off x="1323023" y="1161822"/>
            <a:ext cx="2254394" cy="443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E57D97-B4AA-42A1-87C5-B162A7FF8777}"/>
              </a:ext>
            </a:extLst>
          </p:cNvPr>
          <p:cNvSpPr txBox="1">
            <a:spLocks/>
          </p:cNvSpPr>
          <p:nvPr/>
        </p:nvSpPr>
        <p:spPr>
          <a:xfrm>
            <a:off x="6437960" y="1135116"/>
            <a:ext cx="2170863" cy="438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A4AE6-5530-4772-A3FD-204F01B8F0E3}"/>
              </a:ext>
            </a:extLst>
          </p:cNvPr>
          <p:cNvSpPr txBox="1">
            <a:spLocks/>
          </p:cNvSpPr>
          <p:nvPr/>
        </p:nvSpPr>
        <p:spPr>
          <a:xfrm>
            <a:off x="6394047" y="800506"/>
            <a:ext cx="4693619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Party – ***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F3BB2-0F90-C2C7-D59E-589E638C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85343" y="72523"/>
            <a:ext cx="761425" cy="919351"/>
          </a:xfrm>
          <a:prstGeom prst="rect">
            <a:avLst/>
          </a:prstGeom>
        </p:spPr>
      </p:pic>
      <p:pic>
        <p:nvPicPr>
          <p:cNvPr id="3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2D7BBEBA-C760-AD5F-1F40-2E5685BAB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0777198" y="456818"/>
            <a:ext cx="840672" cy="10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B5E6B7E-A380-5204-403E-7ADC880FE03A}"/>
              </a:ext>
            </a:extLst>
          </p:cNvPr>
          <p:cNvGraphicFramePr>
            <a:graphicFrameLocks noGrp="1"/>
          </p:cNvGraphicFramePr>
          <p:nvPr/>
        </p:nvGraphicFramePr>
        <p:xfrm>
          <a:off x="2623081" y="1582270"/>
          <a:ext cx="2444341" cy="51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388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1504953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</a:tblGrid>
              <a:tr h="3926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Owner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Person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Kamal </a:t>
                      </a:r>
                      <a:r>
                        <a:rPr lang="en-US" sz="1200" dirty="0" err="1"/>
                        <a:t>Sahan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01/05/1980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800123456V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335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7216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947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3585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11, </a:t>
                      </a:r>
                      <a:r>
                        <a:rPr lang="en-US" sz="1200" dirty="0" err="1"/>
                        <a:t>Samagi</a:t>
                      </a:r>
                      <a:r>
                        <a:rPr lang="en-US" sz="1200" dirty="0"/>
                        <a:t> Mawatha, </a:t>
                      </a:r>
                      <a:r>
                        <a:rPr lang="en-US" sz="1200" dirty="0" err="1"/>
                        <a:t>Rajagiriya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sz="1200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D2F3417-1BB4-6D1E-2369-6AA346A03E9E}"/>
              </a:ext>
            </a:extLst>
          </p:cNvPr>
          <p:cNvGraphicFramePr>
            <a:graphicFrameLocks noGrp="1"/>
          </p:cNvGraphicFramePr>
          <p:nvPr/>
        </p:nvGraphicFramePr>
        <p:xfrm>
          <a:off x="5359517" y="1571191"/>
          <a:ext cx="2444341" cy="529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359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1350982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513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LFC_ACC222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400" dirty="0"/>
                        <a:t>SWIFT/</a:t>
                      </a:r>
                      <a:r>
                        <a:rPr lang="en-US" sz="1400" dirty="0" err="1"/>
                        <a:t>LankaCLear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LankaFIN</a:t>
                      </a:r>
                      <a:r>
                        <a:rPr lang="en-US" sz="14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4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400" dirty="0"/>
                        <a:t>[Account Own] Signatory(</a:t>
                      </a:r>
                      <a:r>
                        <a:rPr lang="en-US" sz="1400" dirty="0" err="1"/>
                        <a:t>ies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Person - 903546634V/ 923457764V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Role: Account 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16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A43F23-2124-4B80-05B5-2EDD4A20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87" y="3663269"/>
            <a:ext cx="1290309" cy="1290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7C858D-6E92-4079-948E-486FA1D9A0CA}"/>
              </a:ext>
            </a:extLst>
          </p:cNvPr>
          <p:cNvSpPr txBox="1"/>
          <p:nvPr/>
        </p:nvSpPr>
        <p:spPr>
          <a:xfrm>
            <a:off x="-29259" y="292328"/>
            <a:ext cx="10880285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Submitting EFT Report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Scenario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90DD5-EED4-7507-430C-7C6AF7204F14}"/>
              </a:ext>
            </a:extLst>
          </p:cNvPr>
          <p:cNvSpPr txBox="1"/>
          <p:nvPr/>
        </p:nvSpPr>
        <p:spPr>
          <a:xfrm>
            <a:off x="70338" y="116377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Mr. Kamal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holds a credit card for his savings account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Acc. No: LFC_ACC111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at Test Finance Company, at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Borella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Branch. Utilizing this credit card, he recently made a payment totaling LKR 1,500,000 to a local website named buy.lk on the date of December 12, 2022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4B0A72-9D12-4D30-97AE-5C367DCB7621}"/>
              </a:ext>
            </a:extLst>
          </p:cNvPr>
          <p:cNvSpPr/>
          <p:nvPr/>
        </p:nvSpPr>
        <p:spPr>
          <a:xfrm>
            <a:off x="2834641" y="4464404"/>
            <a:ext cx="5242559" cy="200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9A36F-56B6-8F0F-7283-3DD59BBC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690" y="2725647"/>
            <a:ext cx="1298726" cy="1652924"/>
          </a:xfrm>
          <a:prstGeom prst="rect">
            <a:avLst/>
          </a:prstGeom>
        </p:spPr>
      </p:pic>
      <p:pic>
        <p:nvPicPr>
          <p:cNvPr id="4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C763AB1E-C050-49AB-F1F4-8A645ECC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8203454" y="3515267"/>
            <a:ext cx="2306247" cy="29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E4AB9D0-377B-1F11-67B4-DB572796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28" y="2976427"/>
            <a:ext cx="1350793" cy="13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412EF-D911-F379-04D3-6C68F92BC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2216" y="3101791"/>
            <a:ext cx="969850" cy="1130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52751-4F59-B0D8-6CA0-80693929FD28}"/>
              </a:ext>
            </a:extLst>
          </p:cNvPr>
          <p:cNvSpPr txBox="1"/>
          <p:nvPr/>
        </p:nvSpPr>
        <p:spPr>
          <a:xfrm>
            <a:off x="670464" y="3121923"/>
            <a:ext cx="284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in LFC – LFC_ACC111</a:t>
            </a:r>
          </a:p>
        </p:txBody>
      </p:sp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07937CA0-10B8-4C39-A0C1-D1C8B2460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362649" y="3515266"/>
            <a:ext cx="2247080" cy="28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3CEF6-237B-1C0B-54F2-C518BFF692CB}"/>
              </a:ext>
            </a:extLst>
          </p:cNvPr>
          <p:cNvSpPr txBox="1"/>
          <p:nvPr/>
        </p:nvSpPr>
        <p:spPr>
          <a:xfrm>
            <a:off x="7564706" y="3149306"/>
            <a:ext cx="284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Merchant Account - Unknown</a:t>
            </a:r>
          </a:p>
        </p:txBody>
      </p:sp>
    </p:spTree>
    <p:extLst>
      <p:ext uri="{BB962C8B-B14F-4D97-AF65-F5344CB8AC3E}">
        <p14:creationId xmlns:p14="http://schemas.microsoft.com/office/powerpoint/2010/main" val="295863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296-CAFC-5E35-A806-0CD5172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check in reporting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B9E98-D6B1-A2EC-17FE-2865A28C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87550"/>
            <a:ext cx="10519507" cy="28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2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39C2-20CA-4840-A1EF-739EB2A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Transaction Details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869E5-ECAF-49DC-84F4-488B26E5A6F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781417"/>
          <a:ext cx="5545317" cy="529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080">
                  <a:extLst>
                    <a:ext uri="{9D8B030D-6E8A-4147-A177-3AD203B41FA5}">
                      <a16:colId xmlns:a16="http://schemas.microsoft.com/office/drawing/2014/main" val="2734109174"/>
                    </a:ext>
                  </a:extLst>
                </a:gridCol>
                <a:gridCol w="3450237">
                  <a:extLst>
                    <a:ext uri="{9D8B030D-6E8A-4147-A177-3AD203B41FA5}">
                      <a16:colId xmlns:a16="http://schemas.microsoft.com/office/drawing/2014/main" val="2354291476"/>
                    </a:ext>
                  </a:extLst>
                </a:gridCol>
              </a:tblGrid>
              <a:tr h="7510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Transaction Details</a:t>
                      </a:r>
                    </a:p>
                  </a:txBody>
                  <a:tcPr marL="120442" marR="120442" marT="60220" marB="602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1085829519"/>
                  </a:ext>
                </a:extLst>
              </a:tr>
              <a:tr h="751028">
                <a:tc>
                  <a:txBody>
                    <a:bodyPr/>
                    <a:lstStyle/>
                    <a:p>
                      <a:r>
                        <a:rPr lang="en-US" sz="2100" dirty="0"/>
                        <a:t>Transaction Number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TX006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078813284"/>
                  </a:ext>
                </a:extLst>
              </a:tr>
              <a:tr h="751028">
                <a:tc>
                  <a:txBody>
                    <a:bodyPr/>
                    <a:lstStyle/>
                    <a:p>
                      <a:r>
                        <a:rPr lang="en-US" sz="2100"/>
                        <a:t>Transaction Mode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IPG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3853525056"/>
                  </a:ext>
                </a:extLst>
              </a:tr>
              <a:tr h="751028">
                <a:tc>
                  <a:txBody>
                    <a:bodyPr/>
                    <a:lstStyle/>
                    <a:p>
                      <a:r>
                        <a:rPr lang="en-US" sz="2100"/>
                        <a:t>Local Amount (LKR)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1,500,000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5203123"/>
                  </a:ext>
                </a:extLst>
              </a:tr>
              <a:tr h="450336">
                <a:tc>
                  <a:txBody>
                    <a:bodyPr/>
                    <a:lstStyle/>
                    <a:p>
                      <a:r>
                        <a:rPr lang="en-US" sz="2100"/>
                        <a:t>Date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12/12/2022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1260432315"/>
                  </a:ext>
                </a:extLst>
              </a:tr>
              <a:tr h="751028">
                <a:tc>
                  <a:txBody>
                    <a:bodyPr/>
                    <a:lstStyle/>
                    <a:p>
                      <a:r>
                        <a:rPr lang="en-US" sz="2100"/>
                        <a:t>Transaction Location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Buy.lk</a:t>
                      </a:r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2467078333"/>
                  </a:ext>
                </a:extLst>
              </a:tr>
              <a:tr h="1051721">
                <a:tc>
                  <a:txBody>
                    <a:bodyPr/>
                    <a:lstStyle/>
                    <a:p>
                      <a:r>
                        <a:rPr lang="en-US" sz="2100"/>
                        <a:t>Nature of Transaction</a:t>
                      </a:r>
                    </a:p>
                  </a:txBody>
                  <a:tcPr marL="120442" marR="120442" marT="60220" marB="6022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conducted a transaction for buy.lk, making a purchase valued at 1.5 LKR – ONLP1.</a:t>
                      </a:r>
                      <a:endParaRPr lang="en-US" sz="2100" dirty="0"/>
                    </a:p>
                  </a:txBody>
                  <a:tcPr marL="120442" marR="120442" marT="60220" marB="60220"/>
                </a:tc>
                <a:extLst>
                  <a:ext uri="{0D108BD9-81ED-4DB2-BD59-A6C34878D82A}">
                    <a16:rowId xmlns:a16="http://schemas.microsoft.com/office/drawing/2014/main" val="95210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7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5554F-8086-6E26-F19F-C92C97AC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55679" y="42342"/>
            <a:ext cx="718955" cy="8680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7D0326-B42F-4C6C-B79A-B9975E88559C}"/>
              </a:ext>
            </a:extLst>
          </p:cNvPr>
          <p:cNvSpPr txBox="1">
            <a:spLocks/>
          </p:cNvSpPr>
          <p:nvPr/>
        </p:nvSpPr>
        <p:spPr>
          <a:xfrm>
            <a:off x="187023" y="492926"/>
            <a:ext cx="5677988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is a Multi Party Transaction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E57D97-B4AA-42A1-87C5-B162A7FF8777}"/>
              </a:ext>
            </a:extLst>
          </p:cNvPr>
          <p:cNvSpPr txBox="1">
            <a:spLocks/>
          </p:cNvSpPr>
          <p:nvPr/>
        </p:nvSpPr>
        <p:spPr>
          <a:xfrm>
            <a:off x="252717" y="1783698"/>
            <a:ext cx="2346711" cy="503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A4AE6-5530-4772-A3FD-204F01B8F0E3}"/>
              </a:ext>
            </a:extLst>
          </p:cNvPr>
          <p:cNvSpPr txBox="1">
            <a:spLocks/>
          </p:cNvSpPr>
          <p:nvPr/>
        </p:nvSpPr>
        <p:spPr>
          <a:xfrm>
            <a:off x="187023" y="1291661"/>
            <a:ext cx="5677988" cy="689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Involved Party – ***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28F5E5-F449-446E-0B5B-CD08A4F5ECB1}"/>
              </a:ext>
            </a:extLst>
          </p:cNvPr>
          <p:cNvSpPr txBox="1">
            <a:spLocks/>
          </p:cNvSpPr>
          <p:nvPr/>
        </p:nvSpPr>
        <p:spPr>
          <a:xfrm>
            <a:off x="252717" y="2170468"/>
            <a:ext cx="2346711" cy="5034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Role : ***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Country : Sri Lanka</a:t>
            </a:r>
          </a:p>
        </p:txBody>
      </p:sp>
      <p:pic>
        <p:nvPicPr>
          <p:cNvPr id="2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AF9D1A6D-E74F-7AEB-6E8E-01AB2CFB9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0059298" y="372548"/>
            <a:ext cx="1564826" cy="20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4043C8-BAD8-81C6-D20B-73427F4927EA}"/>
              </a:ext>
            </a:extLst>
          </p:cNvPr>
          <p:cNvGraphicFramePr>
            <a:graphicFrameLocks noGrp="1"/>
          </p:cNvGraphicFramePr>
          <p:nvPr/>
        </p:nvGraphicFramePr>
        <p:xfrm>
          <a:off x="6136269" y="2673925"/>
          <a:ext cx="548785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46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3378809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</a:tblGrid>
              <a:tr h="2785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Kamal </a:t>
                      </a:r>
                      <a:r>
                        <a:rPr lang="en-US" sz="1600" dirty="0" err="1"/>
                        <a:t>Sahan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01/05/1980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800123456V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3352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7216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9472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3585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11, </a:t>
                      </a:r>
                      <a:r>
                        <a:rPr lang="en-US" sz="1600" dirty="0" err="1"/>
                        <a:t>Samagi</a:t>
                      </a:r>
                      <a:r>
                        <a:rPr lang="en-US" sz="1600" dirty="0"/>
                        <a:t> Mawatha, </a:t>
                      </a:r>
                      <a:r>
                        <a:rPr lang="en-US" sz="1600" dirty="0" err="1"/>
                        <a:t>Rajagiriya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278553">
                <a:tc>
                  <a:txBody>
                    <a:bodyPr/>
                    <a:lstStyle/>
                    <a:p>
                      <a:r>
                        <a:rPr lang="en-US" sz="1600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94F564-5E41-3BBB-E86C-C011D6474208}"/>
              </a:ext>
            </a:extLst>
          </p:cNvPr>
          <p:cNvGraphicFramePr>
            <a:graphicFrameLocks noGrp="1"/>
          </p:cNvGraphicFramePr>
          <p:nvPr/>
        </p:nvGraphicFramePr>
        <p:xfrm>
          <a:off x="299576" y="2743199"/>
          <a:ext cx="5294176" cy="38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095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2926081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371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r>
                        <a:rPr lang="en-US" sz="16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LFC_ACC111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r>
                        <a:rPr lang="en-US" sz="16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641838">
                <a:tc>
                  <a:txBody>
                    <a:bodyPr/>
                    <a:lstStyle/>
                    <a:p>
                      <a:r>
                        <a:rPr lang="en-US" sz="1600" dirty="0"/>
                        <a:t>SWIFT/</a:t>
                      </a:r>
                      <a:r>
                        <a:rPr lang="en-US" sz="1600" dirty="0" err="1"/>
                        <a:t>LankaClear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LankaFIN</a:t>
                      </a:r>
                      <a:r>
                        <a:rPr lang="en-US" sz="16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r>
                        <a:rPr lang="en-US" sz="16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Borella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r>
                        <a:rPr lang="en-US" sz="16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641838">
                <a:tc>
                  <a:txBody>
                    <a:bodyPr/>
                    <a:lstStyle/>
                    <a:p>
                      <a:r>
                        <a:rPr lang="en-US" sz="1600" dirty="0"/>
                        <a:t>[Account Own] Signatory(</a:t>
                      </a:r>
                      <a:r>
                        <a:rPr lang="en-US" sz="1600" dirty="0" err="1"/>
                        <a:t>ies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Person - 800123456V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Role: Account 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5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39C2-20CA-4840-A1EF-739EB2A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Transaction Details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869E5-ECAF-49DC-84F4-488B26E5A6FF}"/>
              </a:ext>
            </a:extLst>
          </p:cNvPr>
          <p:cNvGraphicFramePr>
            <a:graphicFrameLocks noGrp="1"/>
          </p:cNvGraphicFramePr>
          <p:nvPr/>
        </p:nvGraphicFramePr>
        <p:xfrm>
          <a:off x="5930837" y="685800"/>
          <a:ext cx="5708650" cy="531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94">
                  <a:extLst>
                    <a:ext uri="{9D8B030D-6E8A-4147-A177-3AD203B41FA5}">
                      <a16:colId xmlns:a16="http://schemas.microsoft.com/office/drawing/2014/main" val="2734109174"/>
                    </a:ext>
                  </a:extLst>
                </a:gridCol>
                <a:gridCol w="2987856">
                  <a:extLst>
                    <a:ext uri="{9D8B030D-6E8A-4147-A177-3AD203B41FA5}">
                      <a16:colId xmlns:a16="http://schemas.microsoft.com/office/drawing/2014/main" val="2354291476"/>
                    </a:ext>
                  </a:extLst>
                </a:gridCol>
              </a:tblGrid>
              <a:tr h="759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Transaction Details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Transaction 1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1085829519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Transaction Number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TX001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2078813284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Transaction Mode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Branch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3853525056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Local Amount (LKR)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5,000,000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25203123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10/08/2023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1260432315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Transaction Location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Gampaha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3537533290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Nature of Transaction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Cash Deposit to his own account – CA1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95210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2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C6F022-9790-477B-BA1F-93A8C8B6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01687" y="0"/>
            <a:ext cx="761425" cy="9193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167083-39C1-4D28-B89D-92D8859C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01" y="569929"/>
            <a:ext cx="4793740" cy="784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Party – ***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733720-BC80-4B38-BF83-6802073C997E}"/>
              </a:ext>
            </a:extLst>
          </p:cNvPr>
          <p:cNvSpPr/>
          <p:nvPr/>
        </p:nvSpPr>
        <p:spPr>
          <a:xfrm>
            <a:off x="5886344" y="821181"/>
            <a:ext cx="95794" cy="56866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03CA2-4808-454C-A86B-19C8C936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216" y="367241"/>
            <a:ext cx="1008539" cy="121771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1A9847-C130-498F-A468-625D541C99F2}"/>
              </a:ext>
            </a:extLst>
          </p:cNvPr>
          <p:cNvGraphicFramePr>
            <a:graphicFrameLocks noGrp="1"/>
          </p:cNvGraphicFramePr>
          <p:nvPr/>
        </p:nvGraphicFramePr>
        <p:xfrm>
          <a:off x="689066" y="1925037"/>
          <a:ext cx="4752703" cy="471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518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2926185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</a:tblGrid>
              <a:tr h="3702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Kamal </a:t>
                      </a:r>
                      <a:r>
                        <a:rPr lang="en-US" dirty="0" err="1"/>
                        <a:t>Sahan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01/05/1980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800123456V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 </a:t>
                      </a:r>
                      <a:r>
                        <a:rPr lang="en-US" dirty="0" err="1"/>
                        <a:t>Samagi</a:t>
                      </a:r>
                      <a:r>
                        <a:rPr lang="en-US" dirty="0"/>
                        <a:t> Mawatha, </a:t>
                      </a:r>
                      <a:r>
                        <a:rPr lang="en-US" dirty="0" err="1"/>
                        <a:t>Rajagiriya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C1FB24-B57C-4DAA-8BEE-F9ADD7F844F3}"/>
              </a:ext>
            </a:extLst>
          </p:cNvPr>
          <p:cNvGraphicFramePr>
            <a:graphicFrameLocks noGrp="1"/>
          </p:cNvGraphicFramePr>
          <p:nvPr/>
        </p:nvGraphicFramePr>
        <p:xfrm>
          <a:off x="6394047" y="1925036"/>
          <a:ext cx="5294176" cy="47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095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2926081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513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LFC_ACC111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600" dirty="0"/>
                        <a:t>SWIFT/</a:t>
                      </a:r>
                      <a:r>
                        <a:rPr lang="en-US" sz="1600" dirty="0" err="1"/>
                        <a:t>LankaCLear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LankaFIN</a:t>
                      </a:r>
                      <a:r>
                        <a:rPr lang="en-US" sz="16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Gampaha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600" dirty="0"/>
                        <a:t>[Account Own] Signatory(</a:t>
                      </a:r>
                      <a:r>
                        <a:rPr lang="en-US" sz="1600" dirty="0" err="1"/>
                        <a:t>ies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Person - 800123456V (</a:t>
                      </a:r>
                      <a:r>
                        <a:rPr lang="en-US" sz="1600" i="1" dirty="0"/>
                        <a:t>reuse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Role: Account 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4862"/>
                  </a:ext>
                </a:extLst>
              </a:tr>
            </a:tbl>
          </a:graphicData>
        </a:graphic>
      </p:graphicFrame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9BA3C22B-E39D-4DDC-B938-92F5D10DC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0549308" y="347358"/>
            <a:ext cx="1059708" cy="13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7D0326-B42F-4C6C-B79A-B9975E88559C}"/>
              </a:ext>
            </a:extLst>
          </p:cNvPr>
          <p:cNvSpPr txBox="1">
            <a:spLocks/>
          </p:cNvSpPr>
          <p:nvPr/>
        </p:nvSpPr>
        <p:spPr>
          <a:xfrm>
            <a:off x="3161212" y="153728"/>
            <a:ext cx="5677988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is a Bi Party Transaction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05093D-30AE-4991-BFD9-7EF94076BC33}"/>
              </a:ext>
            </a:extLst>
          </p:cNvPr>
          <p:cNvSpPr txBox="1">
            <a:spLocks/>
          </p:cNvSpPr>
          <p:nvPr/>
        </p:nvSpPr>
        <p:spPr>
          <a:xfrm>
            <a:off x="1323023" y="1205782"/>
            <a:ext cx="2254394" cy="443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E57D97-B4AA-42A1-87C5-B162A7FF8777}"/>
              </a:ext>
            </a:extLst>
          </p:cNvPr>
          <p:cNvSpPr txBox="1">
            <a:spLocks/>
          </p:cNvSpPr>
          <p:nvPr/>
        </p:nvSpPr>
        <p:spPr>
          <a:xfrm>
            <a:off x="6437960" y="1135116"/>
            <a:ext cx="2170863" cy="438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A4AE6-5530-4772-A3FD-204F01B8F0E3}"/>
              </a:ext>
            </a:extLst>
          </p:cNvPr>
          <p:cNvSpPr txBox="1">
            <a:spLocks/>
          </p:cNvSpPr>
          <p:nvPr/>
        </p:nvSpPr>
        <p:spPr>
          <a:xfrm>
            <a:off x="6394047" y="800506"/>
            <a:ext cx="4693619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Party – ***</a:t>
            </a:r>
          </a:p>
        </p:txBody>
      </p:sp>
    </p:spTree>
    <p:extLst>
      <p:ext uri="{BB962C8B-B14F-4D97-AF65-F5344CB8AC3E}">
        <p14:creationId xmlns:p14="http://schemas.microsoft.com/office/powerpoint/2010/main" val="157529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80CEB44-83E8-418E-9309-DACFCAE0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8633" y="2825822"/>
            <a:ext cx="969850" cy="1130294"/>
          </a:xfrm>
          <a:prstGeom prst="rect">
            <a:avLst/>
          </a:prstGeom>
        </p:spPr>
      </p:pic>
      <p:pic>
        <p:nvPicPr>
          <p:cNvPr id="4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6267CB0B-A1D7-4BA8-9F4C-62641860F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555283" y="3290879"/>
            <a:ext cx="2609211" cy="33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77E7F-7493-4EC7-8FC2-295E84E28FBB}"/>
              </a:ext>
            </a:extLst>
          </p:cNvPr>
          <p:cNvSpPr txBox="1"/>
          <p:nvPr/>
        </p:nvSpPr>
        <p:spPr>
          <a:xfrm>
            <a:off x="9463730" y="2714253"/>
            <a:ext cx="220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F059A-E018-4946-AE63-E5A34943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47007" y="3189444"/>
            <a:ext cx="3041376" cy="354451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0B6DDF6-3433-4E88-80BA-B303FDC41BF1}"/>
              </a:ext>
            </a:extLst>
          </p:cNvPr>
          <p:cNvSpPr/>
          <p:nvPr/>
        </p:nvSpPr>
        <p:spPr>
          <a:xfrm>
            <a:off x="3577157" y="4857624"/>
            <a:ext cx="1726363" cy="1876336"/>
          </a:xfrm>
          <a:prstGeom prst="rightArrow">
            <a:avLst>
              <a:gd name="adj1" fmla="val 38806"/>
              <a:gd name="adj2" fmla="val 913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C2FD0-04F1-4629-B652-E22E7C8FBCD3}"/>
              </a:ext>
            </a:extLst>
          </p:cNvPr>
          <p:cNvSpPr txBox="1"/>
          <p:nvPr/>
        </p:nvSpPr>
        <p:spPr>
          <a:xfrm>
            <a:off x="370740" y="2714253"/>
            <a:ext cx="297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in LFC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LFC_ACC111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DB550-049D-4D4E-8BF2-5BB31FA32130}"/>
              </a:ext>
            </a:extLst>
          </p:cNvPr>
          <p:cNvSpPr txBox="1"/>
          <p:nvPr/>
        </p:nvSpPr>
        <p:spPr>
          <a:xfrm>
            <a:off x="175459" y="203058"/>
            <a:ext cx="799653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Submitting CTR Report – Scenario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AE99E-7D76-487F-BC9A-1C22A7195DB1}"/>
              </a:ext>
            </a:extLst>
          </p:cNvPr>
          <p:cNvSpPr txBox="1"/>
          <p:nvPr/>
        </p:nvSpPr>
        <p:spPr>
          <a:xfrm>
            <a:off x="175459" y="1227979"/>
            <a:ext cx="12016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an account (Acc. Num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LFC_ACC111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Test Finance Company. On 10/10/2022, He withdraws LKR 1Mn from collection account of the LFC (Acc. Num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COL_ACC100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by presenting a cheque issued by the LFC (cash cheque)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22072-74A7-410E-978C-B29B810D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037" y="3430275"/>
            <a:ext cx="1290309" cy="1290309"/>
          </a:xfrm>
          <a:prstGeom prst="rect">
            <a:avLst/>
          </a:prstGeom>
        </p:spPr>
      </p:pic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606F8355-2BE3-434A-B565-38AC53646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5607005" y="3796937"/>
            <a:ext cx="2062744" cy="26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D6F984F-D932-4FF1-AEE2-091AD4B2F516}"/>
              </a:ext>
            </a:extLst>
          </p:cNvPr>
          <p:cNvSpPr/>
          <p:nvPr/>
        </p:nvSpPr>
        <p:spPr>
          <a:xfrm>
            <a:off x="7861774" y="4857624"/>
            <a:ext cx="1726363" cy="1876336"/>
          </a:xfrm>
          <a:prstGeom prst="rightArrow">
            <a:avLst>
              <a:gd name="adj1" fmla="val 38806"/>
              <a:gd name="adj2" fmla="val 9130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Bank Vector Art, Icons, and Graphics for Free Download">
            <a:extLst>
              <a:ext uri="{FF2B5EF4-FFF2-40B4-BE49-F238E27FC236}">
                <a16:creationId xmlns:a16="http://schemas.microsoft.com/office/drawing/2014/main" id="{23CFCBC1-3D77-4A62-A51A-27B3B2C6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59" y="3429000"/>
            <a:ext cx="1291584" cy="1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99E620-6905-4979-81D6-B6E150986DED}"/>
              </a:ext>
            </a:extLst>
          </p:cNvPr>
          <p:cNvSpPr txBox="1"/>
          <p:nvPr/>
        </p:nvSpPr>
        <p:spPr>
          <a:xfrm>
            <a:off x="5117256" y="3200632"/>
            <a:ext cx="297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Account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COL_ACC100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4EFE63-B418-44A3-A900-8EB0EAA7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8000">
                        <a14:foregroundMark x1="85900" y1="57593" x2="98000" y2="7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3234" y="3773319"/>
            <a:ext cx="575754" cy="9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296-CAFC-5E35-A806-0CD5172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check in reporting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0D88D-E334-4FDA-A8C7-216D0D829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6" y="3016159"/>
            <a:ext cx="11662328" cy="10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39C2-20CA-4840-A1EF-739EB2A1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Transaction Details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869E5-ECAF-49DC-84F4-488B26E5A6FF}"/>
              </a:ext>
            </a:extLst>
          </p:cNvPr>
          <p:cNvGraphicFramePr>
            <a:graphicFrameLocks noGrp="1"/>
          </p:cNvGraphicFramePr>
          <p:nvPr/>
        </p:nvGraphicFramePr>
        <p:xfrm>
          <a:off x="5971477" y="1150692"/>
          <a:ext cx="5708650" cy="455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94">
                  <a:extLst>
                    <a:ext uri="{9D8B030D-6E8A-4147-A177-3AD203B41FA5}">
                      <a16:colId xmlns:a16="http://schemas.microsoft.com/office/drawing/2014/main" val="2734109174"/>
                    </a:ext>
                  </a:extLst>
                </a:gridCol>
                <a:gridCol w="2987856">
                  <a:extLst>
                    <a:ext uri="{9D8B030D-6E8A-4147-A177-3AD203B41FA5}">
                      <a16:colId xmlns:a16="http://schemas.microsoft.com/office/drawing/2014/main" val="2354291476"/>
                    </a:ext>
                  </a:extLst>
                </a:gridCol>
              </a:tblGrid>
              <a:tr h="759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Transaction Details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Transaction 1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1085829519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Transaction Number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TX002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2078813284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Transaction Mode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Back Office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3853525056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Local Amount (LKR)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5,000,000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25203123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10/10/2022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1260432315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/>
                        <a:t>Nature of Transaction</a:t>
                      </a:r>
                    </a:p>
                  </a:txBody>
                  <a:tcPr marL="78081" marR="78081" marT="39040" marB="390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Cash withdrawn via a cheque – CA2</a:t>
                      </a:r>
                    </a:p>
                  </a:txBody>
                  <a:tcPr marL="78081" marR="78081" marT="39040" marB="39040"/>
                </a:tc>
                <a:extLst>
                  <a:ext uri="{0D108BD9-81ED-4DB2-BD59-A6C34878D82A}">
                    <a16:rowId xmlns:a16="http://schemas.microsoft.com/office/drawing/2014/main" val="95210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15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C6F022-9790-477B-BA1F-93A8C8B6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6257" y="42805"/>
            <a:ext cx="761425" cy="9193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167083-39C1-4D28-B89D-92D8859C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944" y="552694"/>
            <a:ext cx="4793740" cy="784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Party 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***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733720-BC80-4B38-BF83-6802073C997E}"/>
              </a:ext>
            </a:extLst>
          </p:cNvPr>
          <p:cNvSpPr/>
          <p:nvPr/>
        </p:nvSpPr>
        <p:spPr>
          <a:xfrm>
            <a:off x="5886344" y="821181"/>
            <a:ext cx="95794" cy="56866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03CA2-4808-454C-A86B-19C8C936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14279" y="355933"/>
            <a:ext cx="1008539" cy="121771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1A9847-C130-498F-A468-625D541C99F2}"/>
              </a:ext>
            </a:extLst>
          </p:cNvPr>
          <p:cNvGraphicFramePr>
            <a:graphicFrameLocks noGrp="1"/>
          </p:cNvGraphicFramePr>
          <p:nvPr/>
        </p:nvGraphicFramePr>
        <p:xfrm>
          <a:off x="6334963" y="1954282"/>
          <a:ext cx="5487855" cy="471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46">
                  <a:extLst>
                    <a:ext uri="{9D8B030D-6E8A-4147-A177-3AD203B41FA5}">
                      <a16:colId xmlns:a16="http://schemas.microsoft.com/office/drawing/2014/main" val="1720481937"/>
                    </a:ext>
                  </a:extLst>
                </a:gridCol>
                <a:gridCol w="3378809">
                  <a:extLst>
                    <a:ext uri="{9D8B030D-6E8A-4147-A177-3AD203B41FA5}">
                      <a16:colId xmlns:a16="http://schemas.microsoft.com/office/drawing/2014/main" val="2483446245"/>
                    </a:ext>
                  </a:extLst>
                </a:gridCol>
              </a:tblGrid>
              <a:tr h="3926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08600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Kamal </a:t>
                      </a:r>
                      <a:r>
                        <a:rPr lang="en-US" dirty="0" err="1"/>
                        <a:t>Sahan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4201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448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01/05/1980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95598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800123456V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335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7216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3947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23585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Address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51735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 </a:t>
                      </a:r>
                      <a:r>
                        <a:rPr lang="en-US" dirty="0" err="1"/>
                        <a:t>Samagi</a:t>
                      </a:r>
                      <a:r>
                        <a:rPr lang="en-US" dirty="0"/>
                        <a:t> Mawatha, </a:t>
                      </a:r>
                      <a:r>
                        <a:rPr lang="en-US" dirty="0" err="1"/>
                        <a:t>Rajagiriya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532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Address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19771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r>
                        <a:rPr lang="en-US" dirty="0"/>
                        <a:t>Address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74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C1FB24-B57C-4DAA-8BEE-F9ADD7F844F3}"/>
              </a:ext>
            </a:extLst>
          </p:cNvPr>
          <p:cNvGraphicFramePr>
            <a:graphicFrameLocks noGrp="1"/>
          </p:cNvGraphicFramePr>
          <p:nvPr/>
        </p:nvGraphicFramePr>
        <p:xfrm>
          <a:off x="299576" y="1909291"/>
          <a:ext cx="5294176" cy="47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095">
                  <a:extLst>
                    <a:ext uri="{9D8B030D-6E8A-4147-A177-3AD203B41FA5}">
                      <a16:colId xmlns:a16="http://schemas.microsoft.com/office/drawing/2014/main" val="250421340"/>
                    </a:ext>
                  </a:extLst>
                </a:gridCol>
                <a:gridCol w="2926081">
                  <a:extLst>
                    <a:ext uri="{9D8B030D-6E8A-4147-A177-3AD203B41FA5}">
                      <a16:colId xmlns:a16="http://schemas.microsoft.com/office/drawing/2014/main" val="3959442451"/>
                    </a:ext>
                  </a:extLst>
                </a:gridCol>
              </a:tblGrid>
              <a:tr h="4513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Account (My Client)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34802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Account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LFC_ACC111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75840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Acc Holding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Finance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810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600" dirty="0"/>
                        <a:t>SWIFT/</a:t>
                      </a:r>
                      <a:r>
                        <a:rPr lang="en-US" sz="1600" dirty="0" err="1"/>
                        <a:t>LankaCLear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LankaFIN</a:t>
                      </a:r>
                      <a:r>
                        <a:rPr lang="en-US" sz="1600" dirty="0"/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TSTBLKXX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84456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Borella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16617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3088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77009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r>
                        <a:rPr lang="en-US" sz="1600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0302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r>
                        <a:rPr lang="en-US" sz="1600" dirty="0"/>
                        <a:t>[Account Own] Signatory(</a:t>
                      </a:r>
                      <a:r>
                        <a:rPr lang="en-US" sz="1600" dirty="0" err="1"/>
                        <a:t>ies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Person - 800123456V (</a:t>
                      </a:r>
                      <a:r>
                        <a:rPr lang="en-US" sz="1600" i="1" dirty="0"/>
                        <a:t>reuse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Role: Account 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4862"/>
                  </a:ext>
                </a:extLst>
              </a:tr>
            </a:tbl>
          </a:graphicData>
        </a:graphic>
      </p:graphicFrame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9BA3C22B-E39D-4DDC-B938-92F5D10DC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299576" y="357058"/>
            <a:ext cx="1059708" cy="13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7D0326-B42F-4C6C-B79A-B9975E88559C}"/>
              </a:ext>
            </a:extLst>
          </p:cNvPr>
          <p:cNvSpPr txBox="1">
            <a:spLocks/>
          </p:cNvSpPr>
          <p:nvPr/>
        </p:nvSpPr>
        <p:spPr>
          <a:xfrm>
            <a:off x="3161212" y="153728"/>
            <a:ext cx="5677988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is a Bi Party Transaction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05093D-30AE-4991-BFD9-7EF94076BC33}"/>
              </a:ext>
            </a:extLst>
          </p:cNvPr>
          <p:cNvSpPr txBox="1">
            <a:spLocks/>
          </p:cNvSpPr>
          <p:nvPr/>
        </p:nvSpPr>
        <p:spPr>
          <a:xfrm>
            <a:off x="1323023" y="1205782"/>
            <a:ext cx="2254394" cy="443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E57D97-B4AA-42A1-87C5-B162A7FF8777}"/>
              </a:ext>
            </a:extLst>
          </p:cNvPr>
          <p:cNvSpPr txBox="1">
            <a:spLocks/>
          </p:cNvSpPr>
          <p:nvPr/>
        </p:nvSpPr>
        <p:spPr>
          <a:xfrm>
            <a:off x="6437960" y="1135116"/>
            <a:ext cx="2170863" cy="438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Funds Code : ***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A4AE6-5530-4772-A3FD-204F01B8F0E3}"/>
              </a:ext>
            </a:extLst>
          </p:cNvPr>
          <p:cNvSpPr txBox="1">
            <a:spLocks/>
          </p:cNvSpPr>
          <p:nvPr/>
        </p:nvSpPr>
        <p:spPr>
          <a:xfrm>
            <a:off x="6394047" y="800506"/>
            <a:ext cx="4693619" cy="514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Party – ***</a:t>
            </a:r>
          </a:p>
        </p:txBody>
      </p:sp>
    </p:spTree>
    <p:extLst>
      <p:ext uri="{BB962C8B-B14F-4D97-AF65-F5344CB8AC3E}">
        <p14:creationId xmlns:p14="http://schemas.microsoft.com/office/powerpoint/2010/main" val="38766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8C756F7-E557-0F15-E7F7-DCB7F16A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414" y="2679644"/>
            <a:ext cx="1290309" cy="1290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7C858D-6E92-4079-948E-486FA1D9A0CA}"/>
              </a:ext>
            </a:extLst>
          </p:cNvPr>
          <p:cNvSpPr txBox="1"/>
          <p:nvPr/>
        </p:nvSpPr>
        <p:spPr>
          <a:xfrm>
            <a:off x="-29259" y="292328"/>
            <a:ext cx="10880285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Submitting CTR Report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Scenario 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90DD5-EED4-7507-430C-7C6AF7204F14}"/>
              </a:ext>
            </a:extLst>
          </p:cNvPr>
          <p:cNvSpPr txBox="1"/>
          <p:nvPr/>
        </p:nvSpPr>
        <p:spPr>
          <a:xfrm>
            <a:off x="71851" y="1032332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August 10, 2023,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Mr. Kamal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visited the Gampaha branch of Test Finance Company, and he deposited LKR 500,000. Additionally, he transferred LKR 500,000 from his personal account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 No. PER_ACC200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to the collection account of LFC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 No. COL_ACC100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Both transfers were aggregately considered for the process of opening an new account with LFC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 No. LFC_ACC_111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8727A80-6A1A-7968-C136-FE97E6A116E1}"/>
              </a:ext>
            </a:extLst>
          </p:cNvPr>
          <p:cNvSpPr/>
          <p:nvPr/>
        </p:nvSpPr>
        <p:spPr>
          <a:xfrm>
            <a:off x="2705485" y="2230835"/>
            <a:ext cx="5424528" cy="2003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Transfer – 300,000</a:t>
            </a:r>
          </a:p>
        </p:txBody>
      </p:sp>
      <p:pic>
        <p:nvPicPr>
          <p:cNvPr id="5" name="Picture 2" descr="Bank Vector Art, Icons, and Graphics for Free Download">
            <a:extLst>
              <a:ext uri="{FF2B5EF4-FFF2-40B4-BE49-F238E27FC236}">
                <a16:creationId xmlns:a16="http://schemas.microsoft.com/office/drawing/2014/main" id="{B2A5B07E-9A76-4FA0-5791-C894E25E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13" y="4222351"/>
            <a:ext cx="1471879" cy="14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F4A83A-03EA-2AA1-A2AE-B3773483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2998" y="2447622"/>
            <a:ext cx="1217092" cy="1469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05D5A2-2B9F-9266-F256-0AF128BD805E}"/>
              </a:ext>
            </a:extLst>
          </p:cNvPr>
          <p:cNvSpPr txBox="1"/>
          <p:nvPr/>
        </p:nvSpPr>
        <p:spPr>
          <a:xfrm>
            <a:off x="458776" y="3864734"/>
            <a:ext cx="2006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Mr. Kamal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Gamage</a:t>
            </a:r>
          </a:p>
        </p:txBody>
      </p:sp>
      <p:pic>
        <p:nvPicPr>
          <p:cNvPr id="10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07937CA0-10B8-4C39-A0C1-D1C8B2460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1029257" y="5012021"/>
            <a:ext cx="1050833" cy="13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066A96-8743-49FF-B0DE-1076FE4DB3A3}"/>
              </a:ext>
            </a:extLst>
          </p:cNvPr>
          <p:cNvSpPr/>
          <p:nvPr/>
        </p:nvSpPr>
        <p:spPr>
          <a:xfrm>
            <a:off x="2750983" y="4683024"/>
            <a:ext cx="1875338" cy="200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– 700,000</a:t>
            </a:r>
          </a:p>
        </p:txBody>
      </p:sp>
      <p:pic>
        <p:nvPicPr>
          <p:cNvPr id="12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219AFEF1-82C5-4EE9-85C2-F33308620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4771797" y="5021612"/>
            <a:ext cx="1050833" cy="13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4B0A72-9D12-4D30-97AE-5C367DCB7621}"/>
              </a:ext>
            </a:extLst>
          </p:cNvPr>
          <p:cNvSpPr/>
          <p:nvPr/>
        </p:nvSpPr>
        <p:spPr>
          <a:xfrm>
            <a:off x="6176498" y="4683024"/>
            <a:ext cx="1875338" cy="2003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Saving Book Simple Flat Illustration Stock Illustration - Download Image  Now - Spreadsheet, Bank Account, Balance - iStock">
            <a:extLst>
              <a:ext uri="{FF2B5EF4-FFF2-40B4-BE49-F238E27FC236}">
                <a16:creationId xmlns:a16="http://schemas.microsoft.com/office/drawing/2014/main" id="{14D09A72-25A9-43EC-BA62-2EA6F2652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8762" r="27164" b="8494"/>
          <a:stretch/>
        </p:blipFill>
        <p:spPr bwMode="auto">
          <a:xfrm>
            <a:off x="9631812" y="3092125"/>
            <a:ext cx="2269261" cy="29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23BE290-7F27-4A72-0C50-5603A0134B88}"/>
              </a:ext>
            </a:extLst>
          </p:cNvPr>
          <p:cNvSpPr/>
          <p:nvPr/>
        </p:nvSpPr>
        <p:spPr>
          <a:xfrm>
            <a:off x="7122686" y="2499359"/>
            <a:ext cx="2269261" cy="3827417"/>
          </a:xfrm>
          <a:prstGeom prst="rightArrow">
            <a:avLst>
              <a:gd name="adj1" fmla="val 50000"/>
              <a:gd name="adj2" fmla="val 890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D0C47-AF38-A4A6-9A42-513CEA2ECD47}"/>
              </a:ext>
            </a:extLst>
          </p:cNvPr>
          <p:cNvSpPr txBox="1"/>
          <p:nvPr/>
        </p:nvSpPr>
        <p:spPr>
          <a:xfrm>
            <a:off x="9344656" y="2445794"/>
            <a:ext cx="2738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in LFC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LFC_ACC111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F7F37-93D4-A783-5C2A-E4F3E9F99D70}"/>
              </a:ext>
            </a:extLst>
          </p:cNvPr>
          <p:cNvSpPr txBox="1"/>
          <p:nvPr/>
        </p:nvSpPr>
        <p:spPr>
          <a:xfrm>
            <a:off x="4128480" y="4335451"/>
            <a:ext cx="237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Account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COL_ACC100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F1674-B0D9-1926-E355-7514CEA89A5C}"/>
              </a:ext>
            </a:extLst>
          </p:cNvPr>
          <p:cNvSpPr txBox="1"/>
          <p:nvPr/>
        </p:nvSpPr>
        <p:spPr>
          <a:xfrm>
            <a:off x="283624" y="5744065"/>
            <a:ext cx="254209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Customer’s personal account in Test Bank Limited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PER_ACC200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2AF19-8BFC-A87D-17CC-BBC41092EC4D}"/>
              </a:ext>
            </a:extLst>
          </p:cNvPr>
          <p:cNvSpPr txBox="1"/>
          <p:nvPr/>
        </p:nvSpPr>
        <p:spPr>
          <a:xfrm>
            <a:off x="6843580" y="4186072"/>
            <a:ext cx="2738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1,000,000 for Account Opening</a:t>
            </a:r>
          </a:p>
        </p:txBody>
      </p:sp>
    </p:spTree>
    <p:extLst>
      <p:ext uri="{BB962C8B-B14F-4D97-AF65-F5344CB8AC3E}">
        <p14:creationId xmlns:p14="http://schemas.microsoft.com/office/powerpoint/2010/main" val="321843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Microsoft Office PowerPoint</Application>
  <PresentationFormat>Widescreen</PresentationFormat>
  <Paragraphs>490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First check in reporting model</vt:lpstr>
      <vt:lpstr>Transaction Details</vt:lpstr>
      <vt:lpstr>From Party – ***</vt:lpstr>
      <vt:lpstr>PowerPoint Presentation</vt:lpstr>
      <vt:lpstr>First check in reporting model</vt:lpstr>
      <vt:lpstr>Transaction Details</vt:lpstr>
      <vt:lpstr>From Party – ***</vt:lpstr>
      <vt:lpstr>PowerPoint Presentation</vt:lpstr>
      <vt:lpstr>First check in reporting model</vt:lpstr>
      <vt:lpstr>Transaction Details</vt:lpstr>
      <vt:lpstr>From Party – ***</vt:lpstr>
      <vt:lpstr>PowerPoint Presentation</vt:lpstr>
      <vt:lpstr>First check in reporting model</vt:lpstr>
      <vt:lpstr>Transaction Details</vt:lpstr>
      <vt:lpstr>From Party – ***</vt:lpstr>
      <vt:lpstr>PowerPoint Presentation</vt:lpstr>
      <vt:lpstr>First check in reporting model</vt:lpstr>
      <vt:lpstr>Transaction Details</vt:lpstr>
      <vt:lpstr>From Party – ***</vt:lpstr>
      <vt:lpstr>PowerPoint Presentation</vt:lpstr>
      <vt:lpstr>First check in reporting model</vt:lpstr>
      <vt:lpstr>Transaction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Wijethunga</dc:creator>
  <cp:lastModifiedBy>Wijethunga TG</cp:lastModifiedBy>
  <cp:revision>1</cp:revision>
  <dcterms:created xsi:type="dcterms:W3CDTF">2023-08-23T02:36:49Z</dcterms:created>
  <dcterms:modified xsi:type="dcterms:W3CDTF">2023-08-23T02:45:45Z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c4ab6a-b8f9-4a41-a9e3-9d9b3c522aed_Enabled">
    <vt:lpwstr>true</vt:lpwstr>
  </property>
  <property fmtid="{D5CDD505-2E9C-101B-9397-08002B2CF9AE}" pid="3" name="MSIP_Label_83c4ab6a-b8f9-4a41-a9e3-9d9b3c522aed_SetDate">
    <vt:lpwstr>2023-08-23T02:44:58Z</vt:lpwstr>
  </property>
  <property fmtid="{D5CDD505-2E9C-101B-9397-08002B2CF9AE}" pid="4" name="MSIP_Label_83c4ab6a-b8f9-4a41-a9e3-9d9b3c522aed_Method">
    <vt:lpwstr>Standard</vt:lpwstr>
  </property>
  <property fmtid="{D5CDD505-2E9C-101B-9397-08002B2CF9AE}" pid="5" name="MSIP_Label_83c4ab6a-b8f9-4a41-a9e3-9d9b3c522aed_Name">
    <vt:lpwstr>83c4ab6a-b8f9-4a41-a9e3-9d9b3c522aed</vt:lpwstr>
  </property>
  <property fmtid="{D5CDD505-2E9C-101B-9397-08002B2CF9AE}" pid="6" name="MSIP_Label_83c4ab6a-b8f9-4a41-a9e3-9d9b3c522aed_SiteId">
    <vt:lpwstr>deb56736-e31c-4f83-a094-a8aee555a992</vt:lpwstr>
  </property>
  <property fmtid="{D5CDD505-2E9C-101B-9397-08002B2CF9AE}" pid="7" name="MSIP_Label_83c4ab6a-b8f9-4a41-a9e3-9d9b3c522aed_ActionId">
    <vt:lpwstr>a226de8e-2fbd-460e-8b53-568c3a1b442e</vt:lpwstr>
  </property>
  <property fmtid="{D5CDD505-2E9C-101B-9397-08002B2CF9AE}" pid="8" name="MSIP_Label_83c4ab6a-b8f9-4a41-a9e3-9d9b3c522aed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[Limited Sharing]</vt:lpwstr>
  </property>
</Properties>
</file>